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68"/>
  </p:notesMasterIdLst>
  <p:sldIdLst>
    <p:sldId id="256" r:id="rId48"/>
    <p:sldId id="257" r:id="rId49"/>
    <p:sldId id="258" r:id="rId50"/>
    <p:sldId id="259" r:id="rId51"/>
    <p:sldId id="260" r:id="rId52"/>
    <p:sldId id="261" r:id="rId53"/>
    <p:sldId id="262" r:id="rId54"/>
    <p:sldId id="263" r:id="rId55"/>
    <p:sldId id="264" r:id="rId56"/>
    <p:sldId id="265" r:id="rId57"/>
    <p:sldId id="266" r:id="rId58"/>
    <p:sldId id="267" r:id="rId59"/>
    <p:sldId id="268" r:id="rId60"/>
    <p:sldId id="269" r:id="rId61"/>
    <p:sldId id="270" r:id="rId62"/>
    <p:sldId id="271" r:id="rId63"/>
    <p:sldId id="272" r:id="rId64"/>
    <p:sldId id="273" r:id="rId65"/>
    <p:sldId id="274" r:id="rId66"/>
    <p:sldId id="275" r:id="rId67"/>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Roboto" charset="1" panose="02000000000000000000"/>
      <p:regular r:id="rId10"/>
    </p:embeddedFont>
    <p:embeddedFont>
      <p:font typeface="Roboto Bold" charset="1" panose="02000000000000000000"/>
      <p:regular r:id="rId11"/>
    </p:embeddedFont>
    <p:embeddedFont>
      <p:font typeface="Roboto Italics" charset="1" panose="02000000000000000000"/>
      <p:regular r:id="rId12"/>
    </p:embeddedFont>
    <p:embeddedFont>
      <p:font typeface="Roboto Bold Italics" charset="1" panose="02000000000000000000"/>
      <p:regular r:id="rId13"/>
    </p:embeddedFont>
    <p:embeddedFont>
      <p:font typeface="Open Sans Extra Bold" charset="1" panose="020B0906030804020204"/>
      <p:regular r:id="rId14"/>
    </p:embeddedFont>
    <p:embeddedFont>
      <p:font typeface="Open Sans Extra Bold Italics" charset="1" panose="020B0906030804020204"/>
      <p:regular r:id="rId15"/>
    </p:embeddedFont>
    <p:embeddedFont>
      <p:font typeface="Canva Sans" charset="1" panose="020B0503030501040103"/>
      <p:regular r:id="rId16"/>
    </p:embeddedFont>
    <p:embeddedFont>
      <p:font typeface="Canva Sans Bold" charset="1" panose="020B0803030501040103"/>
      <p:regular r:id="rId17"/>
    </p:embeddedFont>
    <p:embeddedFont>
      <p:font typeface="Canva Sans Italics" charset="1" panose="020B0503030501040103"/>
      <p:regular r:id="rId18"/>
    </p:embeddedFont>
    <p:embeddedFont>
      <p:font typeface="Canva Sans Bold Italics" charset="1" panose="020B0803030501040103"/>
      <p:regular r:id="rId19"/>
    </p:embeddedFont>
    <p:embeddedFont>
      <p:font typeface="Canva Sans Medium" charset="1" panose="020B0603030501040103"/>
      <p:regular r:id="rId20"/>
    </p:embeddedFont>
    <p:embeddedFont>
      <p:font typeface="Canva Sans Medium Italics" charset="1" panose="020B0603030501040103"/>
      <p:regular r:id="rId21"/>
    </p:embeddedFont>
    <p:embeddedFont>
      <p:font typeface="Open Sans" charset="1" panose="020B0606030504020204"/>
      <p:regular r:id="rId22"/>
    </p:embeddedFont>
    <p:embeddedFont>
      <p:font typeface="Open Sans Bold" charset="1" panose="020B0806030504020204"/>
      <p:regular r:id="rId23"/>
    </p:embeddedFont>
    <p:embeddedFont>
      <p:font typeface="Open Sans Italics" charset="1" panose="020B0606030504020204"/>
      <p:regular r:id="rId24"/>
    </p:embeddedFont>
    <p:embeddedFont>
      <p:font typeface="Open Sans Bold Italics" charset="1" panose="020B0806030504020204"/>
      <p:regular r:id="rId25"/>
    </p:embeddedFont>
    <p:embeddedFont>
      <p:font typeface="Open Sans Light" charset="1" panose="020B0306030504020204"/>
      <p:regular r:id="rId26"/>
    </p:embeddedFont>
    <p:embeddedFont>
      <p:font typeface="Open Sans Light Italics" charset="1" panose="020B0306030504020204"/>
      <p:regular r:id="rId27"/>
    </p:embeddedFont>
    <p:embeddedFont>
      <p:font typeface="Open Sans Ultra-Bold" charset="1" panose="00000000000000000000"/>
      <p:regular r:id="rId28"/>
    </p:embeddedFont>
    <p:embeddedFont>
      <p:font typeface="Open Sans Ultra-Bold Italics" charset="1" panose="00000000000000000000"/>
      <p:regular r:id="rId29"/>
    </p:embeddedFont>
    <p:embeddedFont>
      <p:font typeface="Montserrat" charset="1" panose="00000500000000000000"/>
      <p:regular r:id="rId30"/>
    </p:embeddedFont>
    <p:embeddedFont>
      <p:font typeface="Montserrat Bold" charset="1" panose="00000800000000000000"/>
      <p:regular r:id="rId31"/>
    </p:embeddedFont>
    <p:embeddedFont>
      <p:font typeface="Montserrat Italics" charset="1" panose="00000500000000000000"/>
      <p:regular r:id="rId32"/>
    </p:embeddedFont>
    <p:embeddedFont>
      <p:font typeface="Montserrat Bold Italics" charset="1" panose="00000800000000000000"/>
      <p:regular r:id="rId33"/>
    </p:embeddedFont>
    <p:embeddedFont>
      <p:font typeface="Montserrat Thin" charset="1" panose="00000300000000000000"/>
      <p:regular r:id="rId34"/>
    </p:embeddedFont>
    <p:embeddedFont>
      <p:font typeface="Montserrat Thin Italics" charset="1" panose="00000300000000000000"/>
      <p:regular r:id="rId35"/>
    </p:embeddedFont>
    <p:embeddedFont>
      <p:font typeface="Montserrat Extra-Light" charset="1" panose="00000300000000000000"/>
      <p:regular r:id="rId36"/>
    </p:embeddedFont>
    <p:embeddedFont>
      <p:font typeface="Montserrat Extra-Light Italics" charset="1" panose="00000300000000000000"/>
      <p:regular r:id="rId37"/>
    </p:embeddedFont>
    <p:embeddedFont>
      <p:font typeface="Montserrat Light" charset="1" panose="00000400000000000000"/>
      <p:regular r:id="rId38"/>
    </p:embeddedFont>
    <p:embeddedFont>
      <p:font typeface="Montserrat Light Italics" charset="1" panose="00000400000000000000"/>
      <p:regular r:id="rId39"/>
    </p:embeddedFont>
    <p:embeddedFont>
      <p:font typeface="Montserrat Medium" charset="1" panose="00000600000000000000"/>
      <p:regular r:id="rId40"/>
    </p:embeddedFont>
    <p:embeddedFont>
      <p:font typeface="Montserrat Medium Italics" charset="1" panose="00000600000000000000"/>
      <p:regular r:id="rId41"/>
    </p:embeddedFont>
    <p:embeddedFont>
      <p:font typeface="Montserrat Semi-Bold" charset="1" panose="00000700000000000000"/>
      <p:regular r:id="rId42"/>
    </p:embeddedFont>
    <p:embeddedFont>
      <p:font typeface="Montserrat Semi-Bold Italics" charset="1" panose="00000700000000000000"/>
      <p:regular r:id="rId43"/>
    </p:embeddedFont>
    <p:embeddedFont>
      <p:font typeface="Montserrat Ultra-Bold" charset="1" panose="00000900000000000000"/>
      <p:regular r:id="rId44"/>
    </p:embeddedFont>
    <p:embeddedFont>
      <p:font typeface="Montserrat Ultra-Bold Italics" charset="1" panose="00000900000000000000"/>
      <p:regular r:id="rId45"/>
    </p:embeddedFont>
    <p:embeddedFont>
      <p:font typeface="Montserrat Heavy" charset="1" panose="00000A00000000000000"/>
      <p:regular r:id="rId46"/>
    </p:embeddedFont>
    <p:embeddedFont>
      <p:font typeface="Montserrat Heavy Italics" charset="1" panose="00000A00000000000000"/>
      <p:regular r:id="rId4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46" Target="fonts/font46.fntdata" Type="http://schemas.openxmlformats.org/officeDocument/2006/relationships/font"/><Relationship Id="rId47" Target="fonts/font47.fntdata" Type="http://schemas.openxmlformats.org/officeDocument/2006/relationships/font"/><Relationship Id="rId48" Target="slides/slide1.xml" Type="http://schemas.openxmlformats.org/officeDocument/2006/relationships/slide"/><Relationship Id="rId49" Target="slides/slide2.xml" Type="http://schemas.openxmlformats.org/officeDocument/2006/relationships/slide"/><Relationship Id="rId5" Target="tableStyles.xml" Type="http://schemas.openxmlformats.org/officeDocument/2006/relationships/tableStyles"/><Relationship Id="rId50" Target="slides/slide3.xml" Type="http://schemas.openxmlformats.org/officeDocument/2006/relationships/slide"/><Relationship Id="rId51" Target="slides/slide4.xml" Type="http://schemas.openxmlformats.org/officeDocument/2006/relationships/slide"/><Relationship Id="rId52" Target="slides/slide5.xml" Type="http://schemas.openxmlformats.org/officeDocument/2006/relationships/slide"/><Relationship Id="rId53" Target="slides/slide6.xml" Type="http://schemas.openxmlformats.org/officeDocument/2006/relationships/slide"/><Relationship Id="rId54" Target="slides/slide7.xml" Type="http://schemas.openxmlformats.org/officeDocument/2006/relationships/slide"/><Relationship Id="rId55" Target="slides/slide8.xml" Type="http://schemas.openxmlformats.org/officeDocument/2006/relationships/slide"/><Relationship Id="rId56" Target="slides/slide9.xml" Type="http://schemas.openxmlformats.org/officeDocument/2006/relationships/slide"/><Relationship Id="rId57" Target="slides/slide10.xml" Type="http://schemas.openxmlformats.org/officeDocument/2006/relationships/slide"/><Relationship Id="rId58" Target="slides/slide11.xml" Type="http://schemas.openxmlformats.org/officeDocument/2006/relationships/slide"/><Relationship Id="rId59" Target="slides/slide12.xml" Type="http://schemas.openxmlformats.org/officeDocument/2006/relationships/slide"/><Relationship Id="rId6" Target="fonts/font6.fntdata" Type="http://schemas.openxmlformats.org/officeDocument/2006/relationships/font"/><Relationship Id="rId60" Target="slides/slide13.xml" Type="http://schemas.openxmlformats.org/officeDocument/2006/relationships/slide"/><Relationship Id="rId61" Target="slides/slide14.xml" Type="http://schemas.openxmlformats.org/officeDocument/2006/relationships/slide"/><Relationship Id="rId62" Target="slides/slide15.xml" Type="http://schemas.openxmlformats.org/officeDocument/2006/relationships/slide"/><Relationship Id="rId63" Target="slides/slide16.xml" Type="http://schemas.openxmlformats.org/officeDocument/2006/relationships/slide"/><Relationship Id="rId64" Target="slides/slide17.xml" Type="http://schemas.openxmlformats.org/officeDocument/2006/relationships/slide"/><Relationship Id="rId65" Target="slides/slide18.xml" Type="http://schemas.openxmlformats.org/officeDocument/2006/relationships/slide"/><Relationship Id="rId66" Target="slides/slide19.xml" Type="http://schemas.openxmlformats.org/officeDocument/2006/relationships/slide"/><Relationship Id="rId67" Target="slides/slide20.xml" Type="http://schemas.openxmlformats.org/officeDocument/2006/relationships/slide"/><Relationship Id="rId68" Target="notesMasters/notesMaster1.xml" Type="http://schemas.openxmlformats.org/officeDocument/2006/relationships/notesMaster"/><Relationship Id="rId69" Target="theme/theme2.xml" Type="http://schemas.openxmlformats.org/officeDocument/2006/relationships/theme"/><Relationship Id="rId7" Target="fonts/font7.fntdata" Type="http://schemas.openxmlformats.org/officeDocument/2006/relationships/font"/><Relationship Id="rId70" Target="notesSlides/notesSlide1.xml" Type="http://schemas.openxmlformats.org/officeDocument/2006/relationships/notesSlide"/><Relationship Id="rId8" Target="fonts/font8.fntdata" Type="http://schemas.openxmlformats.org/officeDocument/2006/relationships/font"/><Relationship Id="rId9" Target="fonts/font9.fntdata" Type="http://schemas.openxmlformats.org/officeDocument/2006/relationships/font"/></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9.xml" Type="http://schemas.openxmlformats.org/officeDocument/2006/relationships/slide"/></Relationships>
</file>

<file path=ppt/notesSlides/notesSlide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As Terps get older, they become less likely to certify after registering.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12.jpe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13.jpe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14.jpe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jpe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16.png" Type="http://schemas.openxmlformats.org/officeDocument/2006/relationships/image"/><Relationship Id="rId5" Target="../media/image17.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16.png" Type="http://schemas.openxmlformats.org/officeDocument/2006/relationships/image"/><Relationship Id="rId5" Target="../media/image17.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18.jpeg" Type="http://schemas.openxmlformats.org/officeDocument/2006/relationships/image"/><Relationship Id="rId5" Target="../media/image19.jpeg" Type="http://schemas.openxmlformats.org/officeDocument/2006/relationships/image"/><Relationship Id="rId6" Target="../media/image20.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4.jpeg" Type="http://schemas.openxmlformats.org/officeDocument/2006/relationships/image"/><Relationship Id="rId5" Target="../media/image5.jpe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13.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6.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8.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9.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10.jpe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2.png" Type="http://schemas.openxmlformats.org/officeDocument/2006/relationships/image"/><Relationship Id="rId4" Target="../media/image3.svg" Type="http://schemas.openxmlformats.org/officeDocument/2006/relationships/image"/><Relationship Id="rId5" Target="../media/image11.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7482" r="0" b="-961"/>
            </a:stretch>
          </a:blipFill>
        </p:spPr>
      </p:sp>
      <p:sp>
        <p:nvSpPr>
          <p:cNvPr name="Freeform 3" id="3"/>
          <p:cNvSpPr/>
          <p:nvPr/>
        </p:nvSpPr>
        <p:spPr>
          <a:xfrm flipH="false" flipV="false" rot="0">
            <a:off x="1028700" y="709076"/>
            <a:ext cx="337343" cy="319624"/>
          </a:xfrm>
          <a:custGeom>
            <a:avLst/>
            <a:gdLst/>
            <a:ahLst/>
            <a:cxnLst/>
            <a:rect r="r" b="b" t="t" l="l"/>
            <a:pathLst>
              <a:path h="319624" w="337343">
                <a:moveTo>
                  <a:pt x="0" y="0"/>
                </a:moveTo>
                <a:lnTo>
                  <a:pt x="337343" y="0"/>
                </a:lnTo>
                <a:lnTo>
                  <a:pt x="337343" y="319624"/>
                </a:lnTo>
                <a:lnTo>
                  <a:pt x="0" y="31962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1841963" y="7089904"/>
            <a:ext cx="1153016" cy="1153016"/>
            <a:chOff x="0" y="0"/>
            <a:chExt cx="6350000" cy="6350000"/>
          </a:xfrm>
        </p:grpSpPr>
        <p:sp>
          <p:nvSpPr>
            <p:cNvPr name="Freeform 5" id="5"/>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5EDB12">
                <a:alpha val="6667"/>
              </a:srgbClr>
            </a:solidFill>
          </p:spPr>
        </p:sp>
      </p:grpSp>
      <p:grpSp>
        <p:nvGrpSpPr>
          <p:cNvPr name="Group 6" id="6"/>
          <p:cNvGrpSpPr/>
          <p:nvPr/>
        </p:nvGrpSpPr>
        <p:grpSpPr>
          <a:xfrm rot="0">
            <a:off x="-485022" y="7912483"/>
            <a:ext cx="2615770" cy="2615770"/>
            <a:chOff x="0" y="0"/>
            <a:chExt cx="6350000" cy="6350000"/>
          </a:xfrm>
        </p:grpSpPr>
        <p:sp>
          <p:nvSpPr>
            <p:cNvPr name="Freeform 7" id="7"/>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5EDB12">
                <a:alpha val="6667"/>
              </a:srgbClr>
            </a:solidFill>
          </p:spPr>
        </p:sp>
      </p:grpSp>
      <p:grpSp>
        <p:nvGrpSpPr>
          <p:cNvPr name="Group 8" id="8"/>
          <p:cNvGrpSpPr/>
          <p:nvPr/>
        </p:nvGrpSpPr>
        <p:grpSpPr>
          <a:xfrm rot="-10800000">
            <a:off x="15293021" y="1385527"/>
            <a:ext cx="1153016" cy="1153016"/>
            <a:chOff x="0" y="0"/>
            <a:chExt cx="6350000" cy="6350000"/>
          </a:xfrm>
        </p:grpSpPr>
        <p:sp>
          <p:nvSpPr>
            <p:cNvPr name="Freeform 9" id="9"/>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5EDB12">
                <a:alpha val="6667"/>
              </a:srgbClr>
            </a:solidFill>
          </p:spPr>
        </p:sp>
      </p:grpSp>
      <p:grpSp>
        <p:nvGrpSpPr>
          <p:cNvPr name="Group 10" id="10"/>
          <p:cNvGrpSpPr/>
          <p:nvPr/>
        </p:nvGrpSpPr>
        <p:grpSpPr>
          <a:xfrm rot="-10800000">
            <a:off x="16157252" y="-899805"/>
            <a:ext cx="2615770" cy="2615770"/>
            <a:chOff x="0" y="0"/>
            <a:chExt cx="6350000" cy="6350000"/>
          </a:xfrm>
        </p:grpSpPr>
        <p:sp>
          <p:nvSpPr>
            <p:cNvPr name="Freeform 11" id="11"/>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5EDB12">
                <a:alpha val="6667"/>
              </a:srgbClr>
            </a:solidFill>
          </p:spPr>
        </p:sp>
      </p:grpSp>
      <p:sp>
        <p:nvSpPr>
          <p:cNvPr name="TextBox 12" id="12"/>
          <p:cNvSpPr txBox="true"/>
          <p:nvPr/>
        </p:nvSpPr>
        <p:spPr>
          <a:xfrm rot="0">
            <a:off x="1028700" y="1490302"/>
            <a:ext cx="16230600" cy="4451554"/>
          </a:xfrm>
          <a:prstGeom prst="rect">
            <a:avLst/>
          </a:prstGeom>
        </p:spPr>
        <p:txBody>
          <a:bodyPr anchor="t" rtlCol="false" tIns="0" lIns="0" bIns="0" rIns="0">
            <a:spAutoFit/>
          </a:bodyPr>
          <a:lstStyle/>
          <a:p>
            <a:pPr algn="ctr">
              <a:lnSpc>
                <a:spcPts val="11888"/>
              </a:lnSpc>
            </a:pPr>
            <a:r>
              <a:rPr lang="en-US" sz="8491">
                <a:solidFill>
                  <a:srgbClr val="FFFFFF"/>
                </a:solidFill>
                <a:latin typeface="Montserrat Ultra-Bold"/>
              </a:rPr>
              <a:t>L3: UMD OFFICE OF SUSTAINABILITY - </a:t>
            </a:r>
          </a:p>
          <a:p>
            <a:pPr algn="ctr">
              <a:lnSpc>
                <a:spcPts val="11888"/>
              </a:lnSpc>
              <a:spcBef>
                <a:spcPct val="0"/>
              </a:spcBef>
            </a:pPr>
            <a:r>
              <a:rPr lang="en-US" sz="8491">
                <a:solidFill>
                  <a:srgbClr val="FFFFFF"/>
                </a:solidFill>
                <a:latin typeface="Montserrat Ultra-Bold"/>
              </a:rPr>
              <a:t>GREEN TERP PROGRAM</a:t>
            </a:r>
          </a:p>
        </p:txBody>
      </p:sp>
      <p:sp>
        <p:nvSpPr>
          <p:cNvPr name="TextBox 13" id="13"/>
          <p:cNvSpPr txBox="true"/>
          <p:nvPr/>
        </p:nvSpPr>
        <p:spPr>
          <a:xfrm rot="0">
            <a:off x="1841963" y="7036956"/>
            <a:ext cx="14604073" cy="1325588"/>
          </a:xfrm>
          <a:prstGeom prst="rect">
            <a:avLst/>
          </a:prstGeom>
        </p:spPr>
        <p:txBody>
          <a:bodyPr anchor="t" rtlCol="false" tIns="0" lIns="0" bIns="0" rIns="0">
            <a:spAutoFit/>
          </a:bodyPr>
          <a:lstStyle/>
          <a:p>
            <a:pPr algn="ctr">
              <a:lnSpc>
                <a:spcPts val="3586"/>
              </a:lnSpc>
              <a:spcBef>
                <a:spcPct val="0"/>
              </a:spcBef>
            </a:pPr>
            <a:r>
              <a:rPr lang="en-US" sz="2561" spc="1429">
                <a:solidFill>
                  <a:srgbClr val="5EDB12"/>
                </a:solidFill>
                <a:latin typeface="Open Sans Bold"/>
              </a:rPr>
              <a:t>TEAM IC24056: JAMES DAWSON, AIDAN POWERS, AREEBA QURESHI, DUNYASHA S M YATTOGODA</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172E08"/>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709076"/>
            <a:ext cx="337343" cy="319624"/>
          </a:xfrm>
          <a:custGeom>
            <a:avLst/>
            <a:gdLst/>
            <a:ahLst/>
            <a:cxnLst/>
            <a:rect r="r" b="b" t="t" l="l"/>
            <a:pathLst>
              <a:path h="319624" w="337343">
                <a:moveTo>
                  <a:pt x="0" y="0"/>
                </a:moveTo>
                <a:lnTo>
                  <a:pt x="337343" y="0"/>
                </a:lnTo>
                <a:lnTo>
                  <a:pt x="337343" y="319624"/>
                </a:lnTo>
                <a:lnTo>
                  <a:pt x="0" y="31962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3135559" y="3932262"/>
            <a:ext cx="11973975" cy="4570733"/>
            <a:chOff x="0" y="0"/>
            <a:chExt cx="15965300" cy="6094310"/>
          </a:xfrm>
        </p:grpSpPr>
        <p:grpSp>
          <p:nvGrpSpPr>
            <p:cNvPr name="Group 4" id="4"/>
            <p:cNvGrpSpPr/>
            <p:nvPr/>
          </p:nvGrpSpPr>
          <p:grpSpPr>
            <a:xfrm rot="0">
              <a:off x="0" y="0"/>
              <a:ext cx="15965300" cy="6094310"/>
              <a:chOff x="0" y="0"/>
              <a:chExt cx="4758643" cy="1816480"/>
            </a:xfrm>
          </p:grpSpPr>
          <p:sp>
            <p:nvSpPr>
              <p:cNvPr name="Freeform 5" id="5"/>
              <p:cNvSpPr/>
              <p:nvPr/>
            </p:nvSpPr>
            <p:spPr>
              <a:xfrm flipH="false" flipV="false" rot="0">
                <a:off x="0" y="0"/>
                <a:ext cx="4758643" cy="1816480"/>
              </a:xfrm>
              <a:custGeom>
                <a:avLst/>
                <a:gdLst/>
                <a:ahLst/>
                <a:cxnLst/>
                <a:rect r="r" b="b" t="t" l="l"/>
                <a:pathLst>
                  <a:path h="1816480" w="4758643">
                    <a:moveTo>
                      <a:pt x="0" y="0"/>
                    </a:moveTo>
                    <a:lnTo>
                      <a:pt x="4758643" y="0"/>
                    </a:lnTo>
                    <a:lnTo>
                      <a:pt x="4758643" y="1816480"/>
                    </a:lnTo>
                    <a:lnTo>
                      <a:pt x="0" y="1816480"/>
                    </a:lnTo>
                    <a:close/>
                  </a:path>
                </a:pathLst>
              </a:custGeom>
              <a:solidFill>
                <a:srgbClr val="5EDB12"/>
              </a:solidFill>
            </p:spPr>
          </p:sp>
        </p:grpSp>
        <p:sp>
          <p:nvSpPr>
            <p:cNvPr name="TextBox 6" id="6"/>
            <p:cNvSpPr txBox="true"/>
            <p:nvPr/>
          </p:nvSpPr>
          <p:spPr>
            <a:xfrm rot="0">
              <a:off x="2596432" y="3032294"/>
              <a:ext cx="11015665" cy="2012973"/>
            </a:xfrm>
            <a:prstGeom prst="rect">
              <a:avLst/>
            </a:prstGeom>
          </p:spPr>
          <p:txBody>
            <a:bodyPr anchor="t" rtlCol="false" tIns="0" lIns="0" bIns="0" rIns="0">
              <a:spAutoFit/>
            </a:bodyPr>
            <a:lstStyle/>
            <a:p>
              <a:pPr algn="ctr">
                <a:lnSpc>
                  <a:spcPts val="4069"/>
                </a:lnSpc>
                <a:spcBef>
                  <a:spcPct val="0"/>
                </a:spcBef>
              </a:pPr>
              <a:r>
                <a:rPr lang="en-US" sz="2906">
                  <a:solidFill>
                    <a:srgbClr val="172E08"/>
                  </a:solidFill>
                  <a:latin typeface="Open Sans Bold"/>
                </a:rPr>
                <a:t>46.5% of students successfully completed the certification process after initially registering for it </a:t>
              </a:r>
            </a:p>
          </p:txBody>
        </p:sp>
        <p:sp>
          <p:nvSpPr>
            <p:cNvPr name="TextBox 7" id="7"/>
            <p:cNvSpPr txBox="true"/>
            <p:nvPr/>
          </p:nvSpPr>
          <p:spPr>
            <a:xfrm rot="0">
              <a:off x="3253176" y="730645"/>
              <a:ext cx="9458948" cy="1912912"/>
            </a:xfrm>
            <a:prstGeom prst="rect">
              <a:avLst/>
            </a:prstGeom>
          </p:spPr>
          <p:txBody>
            <a:bodyPr anchor="t" rtlCol="false" tIns="0" lIns="0" bIns="0" rIns="0">
              <a:spAutoFit/>
            </a:bodyPr>
            <a:lstStyle/>
            <a:p>
              <a:pPr algn="ctr">
                <a:lnSpc>
                  <a:spcPts val="5918"/>
                </a:lnSpc>
                <a:spcBef>
                  <a:spcPct val="0"/>
                </a:spcBef>
              </a:pPr>
              <a:r>
                <a:rPr lang="en-US" sz="4227">
                  <a:solidFill>
                    <a:srgbClr val="172E08"/>
                  </a:solidFill>
                  <a:latin typeface="Open Sans Bold"/>
                </a:rPr>
                <a:t>The conversion rate was 46.5%</a:t>
              </a:r>
            </a:p>
          </p:txBody>
        </p:sp>
      </p:grpSp>
      <p:sp>
        <p:nvSpPr>
          <p:cNvPr name="TextBox 8" id="8"/>
          <p:cNvSpPr txBox="true"/>
          <p:nvPr/>
        </p:nvSpPr>
        <p:spPr>
          <a:xfrm rot="0">
            <a:off x="3135559" y="783163"/>
            <a:ext cx="11973975" cy="2616200"/>
          </a:xfrm>
          <a:prstGeom prst="rect">
            <a:avLst/>
          </a:prstGeom>
        </p:spPr>
        <p:txBody>
          <a:bodyPr anchor="t" rtlCol="false" tIns="0" lIns="0" bIns="0" rIns="0">
            <a:spAutoFit/>
          </a:bodyPr>
          <a:lstStyle/>
          <a:p>
            <a:pPr algn="ctr">
              <a:lnSpc>
                <a:spcPts val="6999"/>
              </a:lnSpc>
            </a:pPr>
            <a:r>
              <a:rPr lang="en-US" sz="4999">
                <a:solidFill>
                  <a:srgbClr val="FFFFFF"/>
                </a:solidFill>
                <a:latin typeface="Montserrat Ultra-Bold"/>
              </a:rPr>
              <a:t>CONVERSION RATE FROM REGISTRATION TO CERTIFICATION</a:t>
            </a:r>
          </a:p>
          <a:p>
            <a:pPr algn="ctr">
              <a:lnSpc>
                <a:spcPts val="6999"/>
              </a:lnSpc>
              <a:spcBef>
                <a:spcPct val="0"/>
              </a:spcBef>
            </a:pPr>
          </a:p>
        </p:txBody>
      </p:sp>
      <p:sp>
        <p:nvSpPr>
          <p:cNvPr name="TextBox 9" id="9"/>
          <p:cNvSpPr txBox="true"/>
          <p:nvPr/>
        </p:nvSpPr>
        <p:spPr>
          <a:xfrm rot="0">
            <a:off x="13841476" y="9521669"/>
            <a:ext cx="3961805" cy="580390"/>
          </a:xfrm>
          <a:prstGeom prst="rect">
            <a:avLst/>
          </a:prstGeom>
        </p:spPr>
        <p:txBody>
          <a:bodyPr anchor="t" rtlCol="false" tIns="0" lIns="0" bIns="0" rIns="0">
            <a:spAutoFit/>
          </a:bodyPr>
          <a:lstStyle/>
          <a:p>
            <a:pPr algn="ctr">
              <a:lnSpc>
                <a:spcPts val="4759"/>
              </a:lnSpc>
            </a:pPr>
            <a:r>
              <a:rPr lang="en-US" sz="3399">
                <a:solidFill>
                  <a:srgbClr val="FFFFFF"/>
                </a:solidFill>
                <a:latin typeface="Canva Sans"/>
              </a:rPr>
              <a:t>Speaker: Dunyasha</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172E08"/>
        </a:solidFill>
      </p:bgPr>
    </p:bg>
    <p:spTree>
      <p:nvGrpSpPr>
        <p:cNvPr id="1" name=""/>
        <p:cNvGrpSpPr/>
        <p:nvPr/>
      </p:nvGrpSpPr>
      <p:grpSpPr>
        <a:xfrm>
          <a:off x="0" y="0"/>
          <a:ext cx="0" cy="0"/>
          <a:chOff x="0" y="0"/>
          <a:chExt cx="0" cy="0"/>
        </a:xfrm>
      </p:grpSpPr>
      <p:sp>
        <p:nvSpPr>
          <p:cNvPr name="Freeform 2" id="2"/>
          <p:cNvSpPr/>
          <p:nvPr/>
        </p:nvSpPr>
        <p:spPr>
          <a:xfrm flipH="false" flipV="false" rot="0">
            <a:off x="310694" y="348408"/>
            <a:ext cx="718006" cy="680292"/>
          </a:xfrm>
          <a:custGeom>
            <a:avLst/>
            <a:gdLst/>
            <a:ahLst/>
            <a:cxnLst/>
            <a:rect r="r" b="b" t="t" l="l"/>
            <a:pathLst>
              <a:path h="680292" w="718006">
                <a:moveTo>
                  <a:pt x="0" y="0"/>
                </a:moveTo>
                <a:lnTo>
                  <a:pt x="718006" y="0"/>
                </a:lnTo>
                <a:lnTo>
                  <a:pt x="718006" y="680292"/>
                </a:lnTo>
                <a:lnTo>
                  <a:pt x="0" y="68029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1911087" y="44908"/>
            <a:ext cx="6376913" cy="10285371"/>
            <a:chOff x="0" y="0"/>
            <a:chExt cx="8502550" cy="13713828"/>
          </a:xfrm>
        </p:grpSpPr>
        <p:pic>
          <p:nvPicPr>
            <p:cNvPr name="Picture 4" id="4"/>
            <p:cNvPicPr>
              <a:picLocks noChangeAspect="true"/>
            </p:cNvPicPr>
            <p:nvPr/>
          </p:nvPicPr>
          <p:blipFill>
            <a:blip r:embed="rId4"/>
            <a:srcRect l="29104" t="0" r="36084" b="0"/>
            <a:stretch>
              <a:fillRect/>
            </a:stretch>
          </p:blipFill>
          <p:spPr>
            <a:xfrm flipH="false" flipV="false">
              <a:off x="0" y="0"/>
              <a:ext cx="8502550" cy="13713828"/>
            </a:xfrm>
            <a:prstGeom prst="rect">
              <a:avLst/>
            </a:prstGeom>
          </p:spPr>
        </p:pic>
      </p:grpSp>
      <p:grpSp>
        <p:nvGrpSpPr>
          <p:cNvPr name="Group 5" id="5"/>
          <p:cNvGrpSpPr/>
          <p:nvPr/>
        </p:nvGrpSpPr>
        <p:grpSpPr>
          <a:xfrm rot="0">
            <a:off x="996103" y="4547592"/>
            <a:ext cx="207911" cy="207911"/>
            <a:chOff x="0" y="0"/>
            <a:chExt cx="6350000" cy="6350000"/>
          </a:xfrm>
        </p:grpSpPr>
        <p:sp>
          <p:nvSpPr>
            <p:cNvPr name="Freeform 6" id="6"/>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5EDB12"/>
            </a:solidFill>
          </p:spPr>
        </p:sp>
      </p:grpSp>
      <p:grpSp>
        <p:nvGrpSpPr>
          <p:cNvPr name="Group 7" id="7"/>
          <p:cNvGrpSpPr/>
          <p:nvPr/>
        </p:nvGrpSpPr>
        <p:grpSpPr>
          <a:xfrm rot="0">
            <a:off x="996103" y="5952613"/>
            <a:ext cx="207911" cy="207911"/>
            <a:chOff x="0" y="0"/>
            <a:chExt cx="6350000" cy="6350000"/>
          </a:xfrm>
        </p:grpSpPr>
        <p:sp>
          <p:nvSpPr>
            <p:cNvPr name="Freeform 8" id="8"/>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5EDB12"/>
            </a:solidFill>
          </p:spPr>
        </p:sp>
      </p:grpSp>
      <p:grpSp>
        <p:nvGrpSpPr>
          <p:cNvPr name="Group 9" id="9"/>
          <p:cNvGrpSpPr/>
          <p:nvPr/>
        </p:nvGrpSpPr>
        <p:grpSpPr>
          <a:xfrm rot="-10800000">
            <a:off x="11796787" y="348408"/>
            <a:ext cx="1153016" cy="1153016"/>
            <a:chOff x="0" y="0"/>
            <a:chExt cx="6350000" cy="6350000"/>
          </a:xfrm>
        </p:grpSpPr>
        <p:sp>
          <p:nvSpPr>
            <p:cNvPr name="Freeform 10" id="10"/>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5EDB12">
                <a:alpha val="69804"/>
              </a:srgbClr>
            </a:solidFill>
          </p:spPr>
        </p:sp>
      </p:grpSp>
      <p:sp>
        <p:nvSpPr>
          <p:cNvPr name="TextBox 11" id="11"/>
          <p:cNvSpPr txBox="true"/>
          <p:nvPr/>
        </p:nvSpPr>
        <p:spPr>
          <a:xfrm rot="0">
            <a:off x="1349657" y="208854"/>
            <a:ext cx="8373631" cy="1730375"/>
          </a:xfrm>
          <a:prstGeom prst="rect">
            <a:avLst/>
          </a:prstGeom>
        </p:spPr>
        <p:txBody>
          <a:bodyPr anchor="t" rtlCol="false" tIns="0" lIns="0" bIns="0" rIns="0">
            <a:spAutoFit/>
          </a:bodyPr>
          <a:lstStyle/>
          <a:p>
            <a:pPr>
              <a:lnSpc>
                <a:spcPts val="6999"/>
              </a:lnSpc>
            </a:pPr>
            <a:r>
              <a:rPr lang="en-US" sz="4999">
                <a:solidFill>
                  <a:srgbClr val="FFFFFF"/>
                </a:solidFill>
                <a:latin typeface="Montserrat Bold"/>
              </a:rPr>
              <a:t>CONSIDERATIONS FROM</a:t>
            </a:r>
          </a:p>
          <a:p>
            <a:pPr>
              <a:lnSpc>
                <a:spcPts val="6999"/>
              </a:lnSpc>
              <a:spcBef>
                <a:spcPct val="0"/>
              </a:spcBef>
            </a:pPr>
            <a:r>
              <a:rPr lang="en-US" sz="4999">
                <a:solidFill>
                  <a:srgbClr val="FFFFFF"/>
                </a:solidFill>
                <a:latin typeface="Montserrat Bold"/>
              </a:rPr>
              <a:t>DATA COLLECTION</a:t>
            </a:r>
          </a:p>
        </p:txBody>
      </p:sp>
      <p:sp>
        <p:nvSpPr>
          <p:cNvPr name="TextBox 12" id="12"/>
          <p:cNvSpPr txBox="true"/>
          <p:nvPr/>
        </p:nvSpPr>
        <p:spPr>
          <a:xfrm rot="0">
            <a:off x="770548" y="2844104"/>
            <a:ext cx="10993642" cy="1099820"/>
          </a:xfrm>
          <a:prstGeom prst="rect">
            <a:avLst/>
          </a:prstGeom>
        </p:spPr>
        <p:txBody>
          <a:bodyPr anchor="t" rtlCol="false" tIns="0" lIns="0" bIns="0" rIns="0">
            <a:spAutoFit/>
          </a:bodyPr>
          <a:lstStyle/>
          <a:p>
            <a:pPr>
              <a:lnSpc>
                <a:spcPts val="4479"/>
              </a:lnSpc>
              <a:spcBef>
                <a:spcPct val="0"/>
              </a:spcBef>
            </a:pPr>
            <a:r>
              <a:rPr lang="en-US" sz="3199">
                <a:solidFill>
                  <a:srgbClr val="FFFFFF"/>
                </a:solidFill>
                <a:latin typeface="Open Sans"/>
              </a:rPr>
              <a:t>2 methods for categorizing sustainability pledges and corresponding results</a:t>
            </a:r>
          </a:p>
        </p:txBody>
      </p:sp>
      <p:sp>
        <p:nvSpPr>
          <p:cNvPr name="TextBox 13" id="13"/>
          <p:cNvSpPr txBox="true"/>
          <p:nvPr/>
        </p:nvSpPr>
        <p:spPr>
          <a:xfrm rot="0">
            <a:off x="1449876" y="4391600"/>
            <a:ext cx="9825243" cy="1099820"/>
          </a:xfrm>
          <a:prstGeom prst="rect">
            <a:avLst/>
          </a:prstGeom>
        </p:spPr>
        <p:txBody>
          <a:bodyPr anchor="t" rtlCol="false" tIns="0" lIns="0" bIns="0" rIns="0">
            <a:spAutoFit/>
          </a:bodyPr>
          <a:lstStyle/>
          <a:p>
            <a:pPr>
              <a:lnSpc>
                <a:spcPts val="4480"/>
              </a:lnSpc>
              <a:spcBef>
                <a:spcPct val="0"/>
              </a:spcBef>
            </a:pPr>
            <a:r>
              <a:rPr lang="en-US" sz="3200">
                <a:solidFill>
                  <a:srgbClr val="FFFFFF"/>
                </a:solidFill>
                <a:latin typeface="Open Sans"/>
              </a:rPr>
              <a:t>From 2018-2021, 7 broad categories were used for both registration and certification</a:t>
            </a:r>
          </a:p>
        </p:txBody>
      </p:sp>
      <p:sp>
        <p:nvSpPr>
          <p:cNvPr name="TextBox 14" id="14"/>
          <p:cNvSpPr txBox="true"/>
          <p:nvPr/>
        </p:nvSpPr>
        <p:spPr>
          <a:xfrm rot="0">
            <a:off x="1449876" y="5738744"/>
            <a:ext cx="8849578" cy="1099820"/>
          </a:xfrm>
          <a:prstGeom prst="rect">
            <a:avLst/>
          </a:prstGeom>
        </p:spPr>
        <p:txBody>
          <a:bodyPr anchor="t" rtlCol="false" tIns="0" lIns="0" bIns="0" rIns="0">
            <a:spAutoFit/>
          </a:bodyPr>
          <a:lstStyle/>
          <a:p>
            <a:pPr>
              <a:lnSpc>
                <a:spcPts val="4480"/>
              </a:lnSpc>
              <a:spcBef>
                <a:spcPct val="0"/>
              </a:spcBef>
            </a:pPr>
            <a:r>
              <a:rPr lang="en-US" sz="3200">
                <a:solidFill>
                  <a:srgbClr val="FFFFFF"/>
                </a:solidFill>
                <a:latin typeface="Open Sans"/>
              </a:rPr>
              <a:t>After 2021, 7 broad Categories (registration) vs 7 Categories with 4 subsets (certification)</a:t>
            </a:r>
          </a:p>
        </p:txBody>
      </p:sp>
      <p:sp>
        <p:nvSpPr>
          <p:cNvPr name="TextBox 15" id="15"/>
          <p:cNvSpPr txBox="true"/>
          <p:nvPr/>
        </p:nvSpPr>
        <p:spPr>
          <a:xfrm rot="0">
            <a:off x="2087916" y="7176179"/>
            <a:ext cx="8960121" cy="1661795"/>
          </a:xfrm>
          <a:prstGeom prst="rect">
            <a:avLst/>
          </a:prstGeom>
        </p:spPr>
        <p:txBody>
          <a:bodyPr anchor="t" rtlCol="false" tIns="0" lIns="0" bIns="0" rIns="0">
            <a:spAutoFit/>
          </a:bodyPr>
          <a:lstStyle/>
          <a:p>
            <a:pPr>
              <a:lnSpc>
                <a:spcPts val="4480"/>
              </a:lnSpc>
              <a:spcBef>
                <a:spcPct val="0"/>
              </a:spcBef>
            </a:pPr>
            <a:r>
              <a:rPr lang="en-US" sz="3200">
                <a:solidFill>
                  <a:srgbClr val="FFFFFF"/>
                </a:solidFill>
                <a:latin typeface="Open Sans"/>
              </a:rPr>
              <a:t>Comparing broad sustainable categories to more specific counterparts presents various issues</a:t>
            </a:r>
          </a:p>
        </p:txBody>
      </p:sp>
      <p:sp>
        <p:nvSpPr>
          <p:cNvPr name="TextBox 16" id="16"/>
          <p:cNvSpPr txBox="true"/>
          <p:nvPr/>
        </p:nvSpPr>
        <p:spPr>
          <a:xfrm rot="0">
            <a:off x="-421187" y="9742849"/>
            <a:ext cx="4284936" cy="538083"/>
          </a:xfrm>
          <a:prstGeom prst="rect">
            <a:avLst/>
          </a:prstGeom>
        </p:spPr>
        <p:txBody>
          <a:bodyPr anchor="t" rtlCol="false" tIns="0" lIns="0" bIns="0" rIns="0">
            <a:spAutoFit/>
          </a:bodyPr>
          <a:lstStyle/>
          <a:p>
            <a:pPr algn="ctr">
              <a:lnSpc>
                <a:spcPts val="4456"/>
              </a:lnSpc>
            </a:pPr>
            <a:r>
              <a:rPr lang="en-US" sz="3183">
                <a:solidFill>
                  <a:srgbClr val="FFFFFF"/>
                </a:solidFill>
                <a:latin typeface="Canva Sans"/>
              </a:rPr>
              <a:t>Speaker: James</a:t>
            </a:r>
          </a:p>
        </p:txBody>
      </p:sp>
      <p:grpSp>
        <p:nvGrpSpPr>
          <p:cNvPr name="Group 17" id="17"/>
          <p:cNvGrpSpPr/>
          <p:nvPr/>
        </p:nvGrpSpPr>
        <p:grpSpPr>
          <a:xfrm rot="0">
            <a:off x="1617325" y="7343389"/>
            <a:ext cx="207911" cy="207911"/>
            <a:chOff x="0" y="0"/>
            <a:chExt cx="6350000" cy="6350000"/>
          </a:xfrm>
        </p:grpSpPr>
        <p:sp>
          <p:nvSpPr>
            <p:cNvPr name="Freeform 18" id="18"/>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5EDB12"/>
            </a:solidFill>
          </p:spPr>
        </p:sp>
      </p:gr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172E08"/>
        </a:solidFill>
      </p:bgPr>
    </p:bg>
    <p:spTree>
      <p:nvGrpSpPr>
        <p:cNvPr id="1" name=""/>
        <p:cNvGrpSpPr/>
        <p:nvPr/>
      </p:nvGrpSpPr>
      <p:grpSpPr>
        <a:xfrm>
          <a:off x="0" y="0"/>
          <a:ext cx="0" cy="0"/>
          <a:chOff x="0" y="0"/>
          <a:chExt cx="0" cy="0"/>
        </a:xfrm>
      </p:grpSpPr>
      <p:sp>
        <p:nvSpPr>
          <p:cNvPr name="Freeform 2" id="2"/>
          <p:cNvSpPr/>
          <p:nvPr/>
        </p:nvSpPr>
        <p:spPr>
          <a:xfrm flipH="false" flipV="false" rot="0">
            <a:off x="310694" y="348408"/>
            <a:ext cx="718006" cy="680292"/>
          </a:xfrm>
          <a:custGeom>
            <a:avLst/>
            <a:gdLst/>
            <a:ahLst/>
            <a:cxnLst/>
            <a:rect r="r" b="b" t="t" l="l"/>
            <a:pathLst>
              <a:path h="680292" w="718006">
                <a:moveTo>
                  <a:pt x="0" y="0"/>
                </a:moveTo>
                <a:lnTo>
                  <a:pt x="718006" y="0"/>
                </a:lnTo>
                <a:lnTo>
                  <a:pt x="718006" y="680292"/>
                </a:lnTo>
                <a:lnTo>
                  <a:pt x="0" y="68029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2910955" y="1990824"/>
            <a:ext cx="5897423" cy="8296176"/>
            <a:chOff x="0" y="0"/>
            <a:chExt cx="7863231" cy="11061568"/>
          </a:xfrm>
        </p:grpSpPr>
        <p:pic>
          <p:nvPicPr>
            <p:cNvPr name="Picture 4" id="4"/>
            <p:cNvPicPr>
              <a:picLocks noChangeAspect="true"/>
            </p:cNvPicPr>
            <p:nvPr/>
          </p:nvPicPr>
          <p:blipFill>
            <a:blip r:embed="rId4"/>
            <a:srcRect l="18077" t="0" r="41937" b="0"/>
            <a:stretch>
              <a:fillRect/>
            </a:stretch>
          </p:blipFill>
          <p:spPr>
            <a:xfrm flipH="false" flipV="false">
              <a:off x="0" y="0"/>
              <a:ext cx="7863231" cy="11061568"/>
            </a:xfrm>
            <a:prstGeom prst="rect">
              <a:avLst/>
            </a:prstGeom>
          </p:spPr>
        </p:pic>
      </p:grpSp>
      <p:grpSp>
        <p:nvGrpSpPr>
          <p:cNvPr name="Group 5" id="5"/>
          <p:cNvGrpSpPr/>
          <p:nvPr/>
        </p:nvGrpSpPr>
        <p:grpSpPr>
          <a:xfrm rot="0">
            <a:off x="1282498" y="4460904"/>
            <a:ext cx="207911" cy="207911"/>
            <a:chOff x="0" y="0"/>
            <a:chExt cx="6350000" cy="6350000"/>
          </a:xfrm>
        </p:grpSpPr>
        <p:sp>
          <p:nvSpPr>
            <p:cNvPr name="Freeform 6" id="6"/>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5EDB12"/>
            </a:solidFill>
          </p:spPr>
        </p:sp>
      </p:grpSp>
      <p:grpSp>
        <p:nvGrpSpPr>
          <p:cNvPr name="Group 7" id="7"/>
          <p:cNvGrpSpPr/>
          <p:nvPr/>
        </p:nvGrpSpPr>
        <p:grpSpPr>
          <a:xfrm rot="0">
            <a:off x="1282498" y="6989619"/>
            <a:ext cx="207911" cy="207911"/>
            <a:chOff x="0" y="0"/>
            <a:chExt cx="6350000" cy="6350000"/>
          </a:xfrm>
        </p:grpSpPr>
        <p:sp>
          <p:nvSpPr>
            <p:cNvPr name="Freeform 8" id="8"/>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5EDB12"/>
            </a:solidFill>
          </p:spPr>
        </p:sp>
      </p:grpSp>
      <p:sp>
        <p:nvSpPr>
          <p:cNvPr name="TextBox 9" id="9"/>
          <p:cNvSpPr txBox="true"/>
          <p:nvPr/>
        </p:nvSpPr>
        <p:spPr>
          <a:xfrm rot="0">
            <a:off x="1282498" y="122511"/>
            <a:ext cx="16178280" cy="1739900"/>
          </a:xfrm>
          <a:prstGeom prst="rect">
            <a:avLst/>
          </a:prstGeom>
        </p:spPr>
        <p:txBody>
          <a:bodyPr anchor="t" rtlCol="false" tIns="0" lIns="0" bIns="0" rIns="0">
            <a:spAutoFit/>
          </a:bodyPr>
          <a:lstStyle/>
          <a:p>
            <a:pPr>
              <a:lnSpc>
                <a:spcPts val="7000"/>
              </a:lnSpc>
              <a:spcBef>
                <a:spcPct val="0"/>
              </a:spcBef>
            </a:pPr>
            <a:r>
              <a:rPr lang="en-US" sz="5000">
                <a:solidFill>
                  <a:srgbClr val="FFFFFF"/>
                </a:solidFill>
                <a:latin typeface="Montserrat Ultra-Bold"/>
              </a:rPr>
              <a:t>EXAMPLE 7 SIMPLE CATEGORIES METHOD: “DID YOU CONSERVE ENERGY?”</a:t>
            </a:r>
          </a:p>
        </p:txBody>
      </p:sp>
      <p:sp>
        <p:nvSpPr>
          <p:cNvPr name="TextBox 10" id="10"/>
          <p:cNvSpPr txBox="true"/>
          <p:nvPr/>
        </p:nvSpPr>
        <p:spPr>
          <a:xfrm rot="0">
            <a:off x="803145" y="2797332"/>
            <a:ext cx="11861174" cy="1099820"/>
          </a:xfrm>
          <a:prstGeom prst="rect">
            <a:avLst/>
          </a:prstGeom>
        </p:spPr>
        <p:txBody>
          <a:bodyPr anchor="t" rtlCol="false" tIns="0" lIns="0" bIns="0" rIns="0">
            <a:spAutoFit/>
          </a:bodyPr>
          <a:lstStyle/>
          <a:p>
            <a:pPr>
              <a:lnSpc>
                <a:spcPts val="4479"/>
              </a:lnSpc>
              <a:spcBef>
                <a:spcPct val="0"/>
              </a:spcBef>
            </a:pPr>
            <a:r>
              <a:rPr lang="en-US" sz="3199">
                <a:solidFill>
                  <a:srgbClr val="FFFFFF"/>
                </a:solidFill>
                <a:latin typeface="Open Sans"/>
              </a:rPr>
              <a:t>In 2020's registration, 2115 out of 2236 pledged to conserve energy (95%) in 2020</a:t>
            </a:r>
          </a:p>
        </p:txBody>
      </p:sp>
      <p:sp>
        <p:nvSpPr>
          <p:cNvPr name="TextBox 11" id="11"/>
          <p:cNvSpPr txBox="true"/>
          <p:nvPr/>
        </p:nvSpPr>
        <p:spPr>
          <a:xfrm rot="0">
            <a:off x="666056" y="5297265"/>
            <a:ext cx="12135352" cy="1099820"/>
          </a:xfrm>
          <a:prstGeom prst="rect">
            <a:avLst/>
          </a:prstGeom>
        </p:spPr>
        <p:txBody>
          <a:bodyPr anchor="t" rtlCol="false" tIns="0" lIns="0" bIns="0" rIns="0">
            <a:spAutoFit/>
          </a:bodyPr>
          <a:lstStyle/>
          <a:p>
            <a:pPr>
              <a:lnSpc>
                <a:spcPts val="4480"/>
              </a:lnSpc>
              <a:spcBef>
                <a:spcPct val="0"/>
              </a:spcBef>
            </a:pPr>
            <a:r>
              <a:rPr lang="en-US" sz="3200">
                <a:solidFill>
                  <a:srgbClr val="FFFFFF"/>
                </a:solidFill>
                <a:latin typeface="Open Sans Bold"/>
              </a:rPr>
              <a:t>In 2021, the 7 broad categories (for certification only) were modified by including 4 subcategories</a:t>
            </a:r>
          </a:p>
        </p:txBody>
      </p:sp>
      <p:sp>
        <p:nvSpPr>
          <p:cNvPr name="TextBox 12" id="12"/>
          <p:cNvSpPr txBox="true"/>
          <p:nvPr/>
        </p:nvSpPr>
        <p:spPr>
          <a:xfrm rot="0">
            <a:off x="1811407" y="4226020"/>
            <a:ext cx="10993642" cy="537845"/>
          </a:xfrm>
          <a:prstGeom prst="rect">
            <a:avLst/>
          </a:prstGeom>
        </p:spPr>
        <p:txBody>
          <a:bodyPr anchor="t" rtlCol="false" tIns="0" lIns="0" bIns="0" rIns="0">
            <a:spAutoFit/>
          </a:bodyPr>
          <a:lstStyle/>
          <a:p>
            <a:pPr>
              <a:lnSpc>
                <a:spcPts val="4479"/>
              </a:lnSpc>
              <a:spcBef>
                <a:spcPct val="0"/>
              </a:spcBef>
            </a:pPr>
            <a:r>
              <a:rPr lang="en-US" sz="3199">
                <a:solidFill>
                  <a:srgbClr val="FFFFFF"/>
                </a:solidFill>
                <a:latin typeface="Open Sans"/>
              </a:rPr>
              <a:t>910 out of 967 certified this behavior (94%)</a:t>
            </a:r>
          </a:p>
        </p:txBody>
      </p:sp>
      <p:sp>
        <p:nvSpPr>
          <p:cNvPr name="TextBox 13" id="13"/>
          <p:cNvSpPr txBox="true"/>
          <p:nvPr/>
        </p:nvSpPr>
        <p:spPr>
          <a:xfrm rot="0">
            <a:off x="1705502" y="8158480"/>
            <a:ext cx="11205453" cy="1099820"/>
          </a:xfrm>
          <a:prstGeom prst="rect">
            <a:avLst/>
          </a:prstGeom>
        </p:spPr>
        <p:txBody>
          <a:bodyPr anchor="t" rtlCol="false" tIns="0" lIns="0" bIns="0" rIns="0">
            <a:spAutoFit/>
          </a:bodyPr>
          <a:lstStyle/>
          <a:p>
            <a:pPr>
              <a:lnSpc>
                <a:spcPts val="4480"/>
              </a:lnSpc>
              <a:spcBef>
                <a:spcPct val="0"/>
              </a:spcBef>
            </a:pPr>
            <a:r>
              <a:rPr lang="en-US" sz="3200">
                <a:solidFill>
                  <a:srgbClr val="FFFFFF"/>
                </a:solidFill>
                <a:latin typeface="Open Sans"/>
              </a:rPr>
              <a:t>100% of respondants reported participation in this category (1,136 out of 1,136)</a:t>
            </a:r>
          </a:p>
        </p:txBody>
      </p:sp>
      <p:sp>
        <p:nvSpPr>
          <p:cNvPr name="TextBox 14" id="14"/>
          <p:cNvSpPr txBox="true"/>
          <p:nvPr/>
        </p:nvSpPr>
        <p:spPr>
          <a:xfrm rot="0">
            <a:off x="1705502" y="6730460"/>
            <a:ext cx="11205453" cy="1099820"/>
          </a:xfrm>
          <a:prstGeom prst="rect">
            <a:avLst/>
          </a:prstGeom>
        </p:spPr>
        <p:txBody>
          <a:bodyPr anchor="t" rtlCol="false" tIns="0" lIns="0" bIns="0" rIns="0">
            <a:spAutoFit/>
          </a:bodyPr>
          <a:lstStyle/>
          <a:p>
            <a:pPr>
              <a:lnSpc>
                <a:spcPts val="4480"/>
              </a:lnSpc>
              <a:spcBef>
                <a:spcPct val="0"/>
              </a:spcBef>
            </a:pPr>
            <a:r>
              <a:rPr lang="en-US" sz="3200">
                <a:solidFill>
                  <a:srgbClr val="FFFFFF"/>
                </a:solidFill>
                <a:latin typeface="Open Sans"/>
              </a:rPr>
              <a:t>Similarly, 95% of students pledged to conserve energy in 2021 (1960 of 2075 responses)</a:t>
            </a:r>
          </a:p>
        </p:txBody>
      </p:sp>
      <p:grpSp>
        <p:nvGrpSpPr>
          <p:cNvPr name="Group 15" id="15"/>
          <p:cNvGrpSpPr/>
          <p:nvPr/>
        </p:nvGrpSpPr>
        <p:grpSpPr>
          <a:xfrm rot="0">
            <a:off x="1178542" y="8350055"/>
            <a:ext cx="207911" cy="207911"/>
            <a:chOff x="0" y="0"/>
            <a:chExt cx="6350000" cy="6350000"/>
          </a:xfrm>
        </p:grpSpPr>
        <p:sp>
          <p:nvSpPr>
            <p:cNvPr name="Freeform 16" id="16"/>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5EDB12"/>
            </a:solidFill>
          </p:spPr>
        </p:sp>
      </p:grpSp>
      <p:sp>
        <p:nvSpPr>
          <p:cNvPr name="TextBox 17" id="17"/>
          <p:cNvSpPr txBox="true"/>
          <p:nvPr/>
        </p:nvSpPr>
        <p:spPr>
          <a:xfrm rot="0">
            <a:off x="-421187" y="9742849"/>
            <a:ext cx="4284936" cy="538083"/>
          </a:xfrm>
          <a:prstGeom prst="rect">
            <a:avLst/>
          </a:prstGeom>
        </p:spPr>
        <p:txBody>
          <a:bodyPr anchor="t" rtlCol="false" tIns="0" lIns="0" bIns="0" rIns="0">
            <a:spAutoFit/>
          </a:bodyPr>
          <a:lstStyle/>
          <a:p>
            <a:pPr algn="ctr">
              <a:lnSpc>
                <a:spcPts val="4456"/>
              </a:lnSpc>
            </a:pPr>
            <a:r>
              <a:rPr lang="en-US" sz="3183">
                <a:solidFill>
                  <a:srgbClr val="FFFFFF"/>
                </a:solidFill>
                <a:latin typeface="Canva Sans"/>
              </a:rPr>
              <a:t>Speaker: James</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172E08"/>
        </a:solidFill>
      </p:bgPr>
    </p:bg>
    <p:spTree>
      <p:nvGrpSpPr>
        <p:cNvPr id="1" name=""/>
        <p:cNvGrpSpPr/>
        <p:nvPr/>
      </p:nvGrpSpPr>
      <p:grpSpPr>
        <a:xfrm>
          <a:off x="0" y="0"/>
          <a:ext cx="0" cy="0"/>
          <a:chOff x="0" y="0"/>
          <a:chExt cx="0" cy="0"/>
        </a:xfrm>
      </p:grpSpPr>
      <p:sp>
        <p:nvSpPr>
          <p:cNvPr name="Freeform 2" id="2"/>
          <p:cNvSpPr/>
          <p:nvPr/>
        </p:nvSpPr>
        <p:spPr>
          <a:xfrm flipH="false" flipV="false" rot="0">
            <a:off x="310694" y="348408"/>
            <a:ext cx="718006" cy="680292"/>
          </a:xfrm>
          <a:custGeom>
            <a:avLst/>
            <a:gdLst/>
            <a:ahLst/>
            <a:cxnLst/>
            <a:rect r="r" b="b" t="t" l="l"/>
            <a:pathLst>
              <a:path h="680292" w="718006">
                <a:moveTo>
                  <a:pt x="0" y="0"/>
                </a:moveTo>
                <a:lnTo>
                  <a:pt x="718006" y="0"/>
                </a:lnTo>
                <a:lnTo>
                  <a:pt x="718006" y="680292"/>
                </a:lnTo>
                <a:lnTo>
                  <a:pt x="0" y="68029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282498" y="103461"/>
            <a:ext cx="16178280" cy="992069"/>
          </a:xfrm>
          <a:prstGeom prst="rect">
            <a:avLst/>
          </a:prstGeom>
        </p:spPr>
        <p:txBody>
          <a:bodyPr anchor="t" rtlCol="false" tIns="0" lIns="0" bIns="0" rIns="0">
            <a:spAutoFit/>
          </a:bodyPr>
          <a:lstStyle/>
          <a:p>
            <a:pPr>
              <a:lnSpc>
                <a:spcPts val="8097"/>
              </a:lnSpc>
              <a:spcBef>
                <a:spcPct val="0"/>
              </a:spcBef>
            </a:pPr>
            <a:r>
              <a:rPr lang="en-US" sz="5783">
                <a:solidFill>
                  <a:srgbClr val="FFFFFF"/>
                </a:solidFill>
                <a:latin typeface="Montserrat Ultra-Bold"/>
              </a:rPr>
              <a:t>EXAMPLE: 7 EXPANDED CATEGORIES</a:t>
            </a:r>
          </a:p>
        </p:txBody>
      </p:sp>
      <p:sp>
        <p:nvSpPr>
          <p:cNvPr name="TextBox 4" id="4"/>
          <p:cNvSpPr txBox="true"/>
          <p:nvPr/>
        </p:nvSpPr>
        <p:spPr>
          <a:xfrm rot="0">
            <a:off x="1028700" y="1279059"/>
            <a:ext cx="14277214" cy="537845"/>
          </a:xfrm>
          <a:prstGeom prst="rect">
            <a:avLst/>
          </a:prstGeom>
        </p:spPr>
        <p:txBody>
          <a:bodyPr anchor="t" rtlCol="false" tIns="0" lIns="0" bIns="0" rIns="0">
            <a:spAutoFit/>
          </a:bodyPr>
          <a:lstStyle/>
          <a:p>
            <a:pPr>
              <a:lnSpc>
                <a:spcPts val="4479"/>
              </a:lnSpc>
              <a:spcBef>
                <a:spcPct val="0"/>
              </a:spcBef>
            </a:pPr>
            <a:r>
              <a:rPr lang="en-US" sz="3199">
                <a:solidFill>
                  <a:srgbClr val="FFFFFF"/>
                </a:solidFill>
                <a:latin typeface="Open Sans"/>
              </a:rPr>
              <a:t>Rather than “Did you conserve energy?”, the question becomes:</a:t>
            </a:r>
          </a:p>
        </p:txBody>
      </p:sp>
      <p:sp>
        <p:nvSpPr>
          <p:cNvPr name="TextBox 5" id="5"/>
          <p:cNvSpPr txBox="true"/>
          <p:nvPr/>
        </p:nvSpPr>
        <p:spPr>
          <a:xfrm rot="0">
            <a:off x="962057" y="2320925"/>
            <a:ext cx="16819163" cy="537845"/>
          </a:xfrm>
          <a:prstGeom prst="rect">
            <a:avLst/>
          </a:prstGeom>
        </p:spPr>
        <p:txBody>
          <a:bodyPr anchor="t" rtlCol="false" tIns="0" lIns="0" bIns="0" rIns="0">
            <a:spAutoFit/>
          </a:bodyPr>
          <a:lstStyle/>
          <a:p>
            <a:pPr algn="ctr">
              <a:lnSpc>
                <a:spcPts val="4480"/>
              </a:lnSpc>
              <a:spcBef>
                <a:spcPct val="0"/>
              </a:spcBef>
            </a:pPr>
            <a:r>
              <a:rPr lang="en-US" sz="3200">
                <a:solidFill>
                  <a:srgbClr val="FFFFFF"/>
                </a:solidFill>
                <a:latin typeface="Open Sans"/>
              </a:rPr>
              <a:t>“Did you set computers or printers to hybernate or sleep?...</a:t>
            </a:r>
          </a:p>
        </p:txBody>
      </p:sp>
      <p:sp>
        <p:nvSpPr>
          <p:cNvPr name="TextBox 6" id="6"/>
          <p:cNvSpPr txBox="true"/>
          <p:nvPr/>
        </p:nvSpPr>
        <p:spPr>
          <a:xfrm rot="0">
            <a:off x="5979884" y="3094423"/>
            <a:ext cx="6328232" cy="986568"/>
          </a:xfrm>
          <a:prstGeom prst="rect">
            <a:avLst/>
          </a:prstGeom>
        </p:spPr>
        <p:txBody>
          <a:bodyPr anchor="t" rtlCol="false" tIns="0" lIns="0" bIns="0" rIns="0">
            <a:spAutoFit/>
          </a:bodyPr>
          <a:lstStyle/>
          <a:p>
            <a:pPr algn="ctr">
              <a:lnSpc>
                <a:spcPts val="8097"/>
              </a:lnSpc>
              <a:spcBef>
                <a:spcPct val="0"/>
              </a:spcBef>
            </a:pPr>
            <a:r>
              <a:rPr lang="en-US" sz="5783">
                <a:solidFill>
                  <a:srgbClr val="FFFFFF"/>
                </a:solidFill>
                <a:latin typeface="Montserrat Ultra-Bold"/>
              </a:rPr>
              <a:t>OR...</a:t>
            </a:r>
          </a:p>
        </p:txBody>
      </p:sp>
      <p:sp>
        <p:nvSpPr>
          <p:cNvPr name="TextBox 7" id="7"/>
          <p:cNvSpPr txBox="true"/>
          <p:nvPr/>
        </p:nvSpPr>
        <p:spPr>
          <a:xfrm rot="0">
            <a:off x="1028700" y="4478569"/>
            <a:ext cx="16819163" cy="537845"/>
          </a:xfrm>
          <a:prstGeom prst="rect">
            <a:avLst/>
          </a:prstGeom>
        </p:spPr>
        <p:txBody>
          <a:bodyPr anchor="t" rtlCol="false" tIns="0" lIns="0" bIns="0" rIns="0">
            <a:spAutoFit/>
          </a:bodyPr>
          <a:lstStyle/>
          <a:p>
            <a:pPr algn="ctr">
              <a:lnSpc>
                <a:spcPts val="4480"/>
              </a:lnSpc>
              <a:spcBef>
                <a:spcPct val="0"/>
              </a:spcBef>
            </a:pPr>
            <a:r>
              <a:rPr lang="en-US" sz="3200">
                <a:solidFill>
                  <a:srgbClr val="FFFFFF"/>
                </a:solidFill>
                <a:latin typeface="Open Sans"/>
              </a:rPr>
              <a:t>“Did you turn off lights and/or use natural light?”</a:t>
            </a:r>
          </a:p>
        </p:txBody>
      </p:sp>
      <p:sp>
        <p:nvSpPr>
          <p:cNvPr name="TextBox 8" id="8"/>
          <p:cNvSpPr txBox="true"/>
          <p:nvPr/>
        </p:nvSpPr>
        <p:spPr>
          <a:xfrm rot="0">
            <a:off x="5979884" y="5359314"/>
            <a:ext cx="6328232" cy="986568"/>
          </a:xfrm>
          <a:prstGeom prst="rect">
            <a:avLst/>
          </a:prstGeom>
        </p:spPr>
        <p:txBody>
          <a:bodyPr anchor="t" rtlCol="false" tIns="0" lIns="0" bIns="0" rIns="0">
            <a:spAutoFit/>
          </a:bodyPr>
          <a:lstStyle/>
          <a:p>
            <a:pPr algn="ctr">
              <a:lnSpc>
                <a:spcPts val="8097"/>
              </a:lnSpc>
              <a:spcBef>
                <a:spcPct val="0"/>
              </a:spcBef>
            </a:pPr>
            <a:r>
              <a:rPr lang="en-US" sz="5783">
                <a:solidFill>
                  <a:srgbClr val="FFFFFF"/>
                </a:solidFill>
                <a:latin typeface="Montserrat Ultra-Bold"/>
              </a:rPr>
              <a:t>OR...</a:t>
            </a:r>
          </a:p>
        </p:txBody>
      </p:sp>
      <p:sp>
        <p:nvSpPr>
          <p:cNvPr name="TextBox 9" id="9"/>
          <p:cNvSpPr txBox="true"/>
          <p:nvPr/>
        </p:nvSpPr>
        <p:spPr>
          <a:xfrm rot="0">
            <a:off x="1282498" y="6745932"/>
            <a:ext cx="16819163" cy="537845"/>
          </a:xfrm>
          <a:prstGeom prst="rect">
            <a:avLst/>
          </a:prstGeom>
        </p:spPr>
        <p:txBody>
          <a:bodyPr anchor="t" rtlCol="false" tIns="0" lIns="0" bIns="0" rIns="0">
            <a:spAutoFit/>
          </a:bodyPr>
          <a:lstStyle/>
          <a:p>
            <a:pPr algn="ctr">
              <a:lnSpc>
                <a:spcPts val="4480"/>
              </a:lnSpc>
              <a:spcBef>
                <a:spcPct val="0"/>
              </a:spcBef>
            </a:pPr>
            <a:r>
              <a:rPr lang="en-US" sz="3200">
                <a:solidFill>
                  <a:srgbClr val="FFFFFF"/>
                </a:solidFill>
                <a:latin typeface="Open Sans"/>
              </a:rPr>
              <a:t>“Do you not have a minifridge OR use a fridge with EnergyStar rating?”</a:t>
            </a:r>
          </a:p>
        </p:txBody>
      </p:sp>
      <p:sp>
        <p:nvSpPr>
          <p:cNvPr name="TextBox 10" id="10"/>
          <p:cNvSpPr txBox="true"/>
          <p:nvPr/>
        </p:nvSpPr>
        <p:spPr>
          <a:xfrm rot="0">
            <a:off x="5979884" y="7626677"/>
            <a:ext cx="6328232" cy="986568"/>
          </a:xfrm>
          <a:prstGeom prst="rect">
            <a:avLst/>
          </a:prstGeom>
        </p:spPr>
        <p:txBody>
          <a:bodyPr anchor="t" rtlCol="false" tIns="0" lIns="0" bIns="0" rIns="0">
            <a:spAutoFit/>
          </a:bodyPr>
          <a:lstStyle/>
          <a:p>
            <a:pPr algn="ctr">
              <a:lnSpc>
                <a:spcPts val="8097"/>
              </a:lnSpc>
              <a:spcBef>
                <a:spcPct val="0"/>
              </a:spcBef>
            </a:pPr>
            <a:r>
              <a:rPr lang="en-US" sz="5783">
                <a:solidFill>
                  <a:srgbClr val="FFFFFF"/>
                </a:solidFill>
                <a:latin typeface="Montserrat Ultra-Bold"/>
              </a:rPr>
              <a:t>OR...</a:t>
            </a:r>
          </a:p>
        </p:txBody>
      </p:sp>
      <p:sp>
        <p:nvSpPr>
          <p:cNvPr name="TextBox 11" id="11"/>
          <p:cNvSpPr txBox="true"/>
          <p:nvPr/>
        </p:nvSpPr>
        <p:spPr>
          <a:xfrm rot="0">
            <a:off x="734419" y="9013295"/>
            <a:ext cx="16819163" cy="537845"/>
          </a:xfrm>
          <a:prstGeom prst="rect">
            <a:avLst/>
          </a:prstGeom>
        </p:spPr>
        <p:txBody>
          <a:bodyPr anchor="t" rtlCol="false" tIns="0" lIns="0" bIns="0" rIns="0">
            <a:spAutoFit/>
          </a:bodyPr>
          <a:lstStyle/>
          <a:p>
            <a:pPr algn="ctr">
              <a:lnSpc>
                <a:spcPts val="4480"/>
              </a:lnSpc>
              <a:spcBef>
                <a:spcPct val="0"/>
              </a:spcBef>
            </a:pPr>
            <a:r>
              <a:rPr lang="en-US" sz="3200">
                <a:solidFill>
                  <a:srgbClr val="FFFFFF"/>
                </a:solidFill>
                <a:latin typeface="Open Sans"/>
              </a:rPr>
              <a:t>“Do you choose LED lightbulbs?”</a:t>
            </a:r>
          </a:p>
        </p:txBody>
      </p:sp>
      <p:sp>
        <p:nvSpPr>
          <p:cNvPr name="TextBox 12" id="12"/>
          <p:cNvSpPr txBox="true"/>
          <p:nvPr/>
        </p:nvSpPr>
        <p:spPr>
          <a:xfrm rot="0">
            <a:off x="-421187" y="9742849"/>
            <a:ext cx="4284936" cy="538083"/>
          </a:xfrm>
          <a:prstGeom prst="rect">
            <a:avLst/>
          </a:prstGeom>
        </p:spPr>
        <p:txBody>
          <a:bodyPr anchor="t" rtlCol="false" tIns="0" lIns="0" bIns="0" rIns="0">
            <a:spAutoFit/>
          </a:bodyPr>
          <a:lstStyle/>
          <a:p>
            <a:pPr algn="ctr">
              <a:lnSpc>
                <a:spcPts val="4456"/>
              </a:lnSpc>
            </a:pPr>
            <a:r>
              <a:rPr lang="en-US" sz="3183">
                <a:solidFill>
                  <a:srgbClr val="FFFFFF"/>
                </a:solidFill>
                <a:latin typeface="Canva Sans"/>
              </a:rPr>
              <a:t>Speaker: James</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172E08"/>
        </a:solidFill>
      </p:bgPr>
    </p:bg>
    <p:spTree>
      <p:nvGrpSpPr>
        <p:cNvPr id="1" name=""/>
        <p:cNvGrpSpPr/>
        <p:nvPr/>
      </p:nvGrpSpPr>
      <p:grpSpPr>
        <a:xfrm>
          <a:off x="0" y="0"/>
          <a:ext cx="0" cy="0"/>
          <a:chOff x="0" y="0"/>
          <a:chExt cx="0" cy="0"/>
        </a:xfrm>
      </p:grpSpPr>
      <p:sp>
        <p:nvSpPr>
          <p:cNvPr name="Freeform 2" id="2"/>
          <p:cNvSpPr/>
          <p:nvPr/>
        </p:nvSpPr>
        <p:spPr>
          <a:xfrm flipH="false" flipV="false" rot="0">
            <a:off x="310694" y="348408"/>
            <a:ext cx="718006" cy="680292"/>
          </a:xfrm>
          <a:custGeom>
            <a:avLst/>
            <a:gdLst/>
            <a:ahLst/>
            <a:cxnLst/>
            <a:rect r="r" b="b" t="t" l="l"/>
            <a:pathLst>
              <a:path h="680292" w="718006">
                <a:moveTo>
                  <a:pt x="0" y="0"/>
                </a:moveTo>
                <a:lnTo>
                  <a:pt x="718006" y="0"/>
                </a:lnTo>
                <a:lnTo>
                  <a:pt x="718006" y="680292"/>
                </a:lnTo>
                <a:lnTo>
                  <a:pt x="0" y="68029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3475818" y="2191105"/>
            <a:ext cx="4812182" cy="5642581"/>
            <a:chOff x="0" y="0"/>
            <a:chExt cx="6416242" cy="7523442"/>
          </a:xfrm>
        </p:grpSpPr>
        <p:pic>
          <p:nvPicPr>
            <p:cNvPr name="Picture 4" id="4"/>
            <p:cNvPicPr>
              <a:picLocks noChangeAspect="true"/>
            </p:cNvPicPr>
            <p:nvPr/>
          </p:nvPicPr>
          <p:blipFill>
            <a:blip r:embed="rId4"/>
            <a:srcRect l="0" t="6013" r="0" b="6013"/>
            <a:stretch>
              <a:fillRect/>
            </a:stretch>
          </p:blipFill>
          <p:spPr>
            <a:xfrm flipH="false" flipV="false">
              <a:off x="0" y="0"/>
              <a:ext cx="6416242" cy="7523442"/>
            </a:xfrm>
            <a:prstGeom prst="rect">
              <a:avLst/>
            </a:prstGeom>
          </p:spPr>
        </p:pic>
      </p:grpSp>
      <p:grpSp>
        <p:nvGrpSpPr>
          <p:cNvPr name="Group 5" id="5"/>
          <p:cNvGrpSpPr/>
          <p:nvPr/>
        </p:nvGrpSpPr>
        <p:grpSpPr>
          <a:xfrm rot="0">
            <a:off x="1761395" y="3793679"/>
            <a:ext cx="207911" cy="207911"/>
            <a:chOff x="0" y="0"/>
            <a:chExt cx="6350000" cy="6350000"/>
          </a:xfrm>
        </p:grpSpPr>
        <p:sp>
          <p:nvSpPr>
            <p:cNvPr name="Freeform 6" id="6"/>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5EDB12"/>
            </a:solidFill>
          </p:spPr>
        </p:sp>
      </p:grpSp>
      <p:sp>
        <p:nvSpPr>
          <p:cNvPr name="TextBox 7" id="7"/>
          <p:cNvSpPr txBox="true"/>
          <p:nvPr/>
        </p:nvSpPr>
        <p:spPr>
          <a:xfrm rot="0">
            <a:off x="1282498" y="330314"/>
            <a:ext cx="15976802" cy="1730375"/>
          </a:xfrm>
          <a:prstGeom prst="rect">
            <a:avLst/>
          </a:prstGeom>
        </p:spPr>
        <p:txBody>
          <a:bodyPr anchor="t" rtlCol="false" tIns="0" lIns="0" bIns="0" rIns="0">
            <a:spAutoFit/>
          </a:bodyPr>
          <a:lstStyle/>
          <a:p>
            <a:pPr>
              <a:lnSpc>
                <a:spcPts val="6999"/>
              </a:lnSpc>
              <a:spcBef>
                <a:spcPct val="0"/>
              </a:spcBef>
            </a:pPr>
            <a:r>
              <a:rPr lang="en-US" sz="4999">
                <a:solidFill>
                  <a:srgbClr val="FFFFFF"/>
                </a:solidFill>
                <a:latin typeface="Montserrat Bold"/>
              </a:rPr>
              <a:t>AN ANSWER “YES” TO ANY OF THESE RETURNS A RESULT OF REDUCING ENERGY USAGE.</a:t>
            </a:r>
          </a:p>
        </p:txBody>
      </p:sp>
      <p:sp>
        <p:nvSpPr>
          <p:cNvPr name="TextBox 8" id="8"/>
          <p:cNvSpPr txBox="true"/>
          <p:nvPr/>
        </p:nvSpPr>
        <p:spPr>
          <a:xfrm rot="0">
            <a:off x="1282498" y="2827494"/>
            <a:ext cx="10923419" cy="537845"/>
          </a:xfrm>
          <a:prstGeom prst="rect">
            <a:avLst/>
          </a:prstGeom>
        </p:spPr>
        <p:txBody>
          <a:bodyPr anchor="t" rtlCol="false" tIns="0" lIns="0" bIns="0" rIns="0">
            <a:spAutoFit/>
          </a:bodyPr>
          <a:lstStyle/>
          <a:p>
            <a:pPr>
              <a:lnSpc>
                <a:spcPts val="4480"/>
              </a:lnSpc>
              <a:spcBef>
                <a:spcPct val="0"/>
              </a:spcBef>
            </a:pPr>
            <a:r>
              <a:rPr lang="en-US" sz="3200">
                <a:solidFill>
                  <a:srgbClr val="FFFFFF"/>
                </a:solidFill>
                <a:latin typeface="Open Sans"/>
              </a:rPr>
              <a:t>Questions are broad and all encompassing</a:t>
            </a:r>
          </a:p>
        </p:txBody>
      </p:sp>
      <p:sp>
        <p:nvSpPr>
          <p:cNvPr name="TextBox 9" id="9"/>
          <p:cNvSpPr txBox="true"/>
          <p:nvPr/>
        </p:nvSpPr>
        <p:spPr>
          <a:xfrm rot="0">
            <a:off x="2214629" y="3683909"/>
            <a:ext cx="9991288" cy="1099820"/>
          </a:xfrm>
          <a:prstGeom prst="rect">
            <a:avLst/>
          </a:prstGeom>
        </p:spPr>
        <p:txBody>
          <a:bodyPr anchor="t" rtlCol="false" tIns="0" lIns="0" bIns="0" rIns="0">
            <a:spAutoFit/>
          </a:bodyPr>
          <a:lstStyle/>
          <a:p>
            <a:pPr>
              <a:lnSpc>
                <a:spcPts val="4480"/>
              </a:lnSpc>
              <a:spcBef>
                <a:spcPct val="0"/>
              </a:spcBef>
            </a:pPr>
            <a:r>
              <a:rPr lang="en-US" sz="3200">
                <a:solidFill>
                  <a:srgbClr val="FFFFFF"/>
                </a:solidFill>
                <a:latin typeface="Open Sans"/>
              </a:rPr>
              <a:t>Of 8,638 responses with subcategories, 8,638 particpated In each major category (100%)</a:t>
            </a:r>
          </a:p>
        </p:txBody>
      </p:sp>
      <p:sp>
        <p:nvSpPr>
          <p:cNvPr name="TextBox 10" id="10"/>
          <p:cNvSpPr txBox="true"/>
          <p:nvPr/>
        </p:nvSpPr>
        <p:spPr>
          <a:xfrm rot="0">
            <a:off x="1282498" y="5514443"/>
            <a:ext cx="9991288" cy="1661795"/>
          </a:xfrm>
          <a:prstGeom prst="rect">
            <a:avLst/>
          </a:prstGeom>
        </p:spPr>
        <p:txBody>
          <a:bodyPr anchor="t" rtlCol="false" tIns="0" lIns="0" bIns="0" rIns="0">
            <a:spAutoFit/>
          </a:bodyPr>
          <a:lstStyle/>
          <a:p>
            <a:pPr>
              <a:lnSpc>
                <a:spcPts val="4480"/>
              </a:lnSpc>
              <a:spcBef>
                <a:spcPct val="0"/>
              </a:spcBef>
            </a:pPr>
            <a:r>
              <a:rPr lang="en-US" sz="3200">
                <a:solidFill>
                  <a:srgbClr val="FFFFFF"/>
                </a:solidFill>
                <a:latin typeface="Open Sans"/>
              </a:rPr>
              <a:t>Students are </a:t>
            </a:r>
            <a:r>
              <a:rPr lang="en-US" sz="3200">
                <a:solidFill>
                  <a:srgbClr val="FFFFFF"/>
                </a:solidFill>
                <a:latin typeface="Open Sans Italics"/>
              </a:rPr>
              <a:t>interpreting</a:t>
            </a:r>
            <a:r>
              <a:rPr lang="en-US" sz="3200">
                <a:solidFill>
                  <a:srgbClr val="FFFFFF"/>
                </a:solidFill>
                <a:latin typeface="Open Sans"/>
              </a:rPr>
              <a:t> each category differently during certification, and likely qualifying for new behaviors that they actually didn’t modify.</a:t>
            </a:r>
          </a:p>
        </p:txBody>
      </p:sp>
      <p:sp>
        <p:nvSpPr>
          <p:cNvPr name="TextBox 11" id="11"/>
          <p:cNvSpPr txBox="true"/>
          <p:nvPr/>
        </p:nvSpPr>
        <p:spPr>
          <a:xfrm rot="0">
            <a:off x="1282498" y="7887902"/>
            <a:ext cx="16001310" cy="2061506"/>
          </a:xfrm>
          <a:prstGeom prst="rect">
            <a:avLst/>
          </a:prstGeom>
        </p:spPr>
        <p:txBody>
          <a:bodyPr anchor="t" rtlCol="false" tIns="0" lIns="0" bIns="0" rIns="0">
            <a:spAutoFit/>
          </a:bodyPr>
          <a:lstStyle/>
          <a:p>
            <a:pPr>
              <a:lnSpc>
                <a:spcPts val="5548"/>
              </a:lnSpc>
              <a:spcBef>
                <a:spcPct val="0"/>
              </a:spcBef>
            </a:pPr>
            <a:r>
              <a:rPr lang="en-US" sz="3963">
                <a:solidFill>
                  <a:srgbClr val="FFFFFF"/>
                </a:solidFill>
                <a:latin typeface="Open Sans Bold"/>
              </a:rPr>
              <a:t>Attempts to standardize these different</a:t>
            </a:r>
            <a:r>
              <a:rPr lang="en-US" sz="3963">
                <a:solidFill>
                  <a:srgbClr val="FFFFFF"/>
                </a:solidFill>
                <a:latin typeface="Open Sans Bold Italics"/>
              </a:rPr>
              <a:t> </a:t>
            </a:r>
            <a:r>
              <a:rPr lang="en-US" sz="3963">
                <a:solidFill>
                  <a:srgbClr val="FFFFFF"/>
                </a:solidFill>
                <a:latin typeface="Open Sans Bold"/>
              </a:rPr>
              <a:t>data methods would likely lead to models that are </a:t>
            </a:r>
            <a:r>
              <a:rPr lang="en-US" sz="3963">
                <a:solidFill>
                  <a:srgbClr val="FFFFFF"/>
                </a:solidFill>
                <a:latin typeface="Open Sans Bold Italics"/>
              </a:rPr>
              <a:t>not</a:t>
            </a:r>
            <a:r>
              <a:rPr lang="en-US" sz="3963">
                <a:solidFill>
                  <a:srgbClr val="FFFFFF"/>
                </a:solidFill>
                <a:latin typeface="Open Sans Bold"/>
              </a:rPr>
              <a:t> accurate predictors of the program’s success. </a:t>
            </a:r>
          </a:p>
        </p:txBody>
      </p:sp>
      <p:sp>
        <p:nvSpPr>
          <p:cNvPr name="TextBox 12" id="12"/>
          <p:cNvSpPr txBox="true"/>
          <p:nvPr/>
        </p:nvSpPr>
        <p:spPr>
          <a:xfrm rot="0">
            <a:off x="14250161" y="9651791"/>
            <a:ext cx="4284936" cy="538083"/>
          </a:xfrm>
          <a:prstGeom prst="rect">
            <a:avLst/>
          </a:prstGeom>
        </p:spPr>
        <p:txBody>
          <a:bodyPr anchor="t" rtlCol="false" tIns="0" lIns="0" bIns="0" rIns="0">
            <a:spAutoFit/>
          </a:bodyPr>
          <a:lstStyle/>
          <a:p>
            <a:pPr algn="ctr">
              <a:lnSpc>
                <a:spcPts val="4456"/>
              </a:lnSpc>
            </a:pPr>
            <a:r>
              <a:rPr lang="en-US" sz="3183">
                <a:solidFill>
                  <a:srgbClr val="FFFFFF"/>
                </a:solidFill>
                <a:latin typeface="Canva Sans"/>
              </a:rPr>
              <a:t>Speaker: James</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172E08"/>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5143500"/>
            <a:chOff x="0" y="0"/>
            <a:chExt cx="24384000" cy="6858000"/>
          </a:xfrm>
        </p:grpSpPr>
        <p:pic>
          <p:nvPicPr>
            <p:cNvPr name="Picture 3" id="3"/>
            <p:cNvPicPr>
              <a:picLocks noChangeAspect="true"/>
            </p:cNvPicPr>
            <p:nvPr/>
          </p:nvPicPr>
          <p:blipFill>
            <a:blip r:embed="rId2"/>
            <a:srcRect l="0" t="8906" r="0" b="0"/>
            <a:stretch>
              <a:fillRect/>
            </a:stretch>
          </p:blipFill>
          <p:spPr>
            <a:xfrm flipH="false" flipV="false">
              <a:off x="0" y="0"/>
              <a:ext cx="24384000" cy="6858000"/>
            </a:xfrm>
            <a:prstGeom prst="rect">
              <a:avLst/>
            </a:prstGeom>
          </p:spPr>
        </p:pic>
      </p:grpSp>
      <p:sp>
        <p:nvSpPr>
          <p:cNvPr name="TextBox 4" id="4"/>
          <p:cNvSpPr txBox="true"/>
          <p:nvPr/>
        </p:nvSpPr>
        <p:spPr>
          <a:xfrm rot="0">
            <a:off x="1028700" y="6597139"/>
            <a:ext cx="15581811" cy="2616200"/>
          </a:xfrm>
          <a:prstGeom prst="rect">
            <a:avLst/>
          </a:prstGeom>
        </p:spPr>
        <p:txBody>
          <a:bodyPr anchor="t" rtlCol="false" tIns="0" lIns="0" bIns="0" rIns="0">
            <a:spAutoFit/>
          </a:bodyPr>
          <a:lstStyle/>
          <a:p>
            <a:pPr>
              <a:lnSpc>
                <a:spcPts val="6999"/>
              </a:lnSpc>
            </a:pPr>
            <a:r>
              <a:rPr lang="en-US" sz="4999">
                <a:solidFill>
                  <a:srgbClr val="FFFFFF"/>
                </a:solidFill>
                <a:latin typeface="Montserrat Ultra-Bold"/>
              </a:rPr>
              <a:t>RECOMMENDATIONS FOR ENHANCING GREEN TERP PROGRAM</a:t>
            </a:r>
          </a:p>
          <a:p>
            <a:pPr>
              <a:lnSpc>
                <a:spcPts val="6999"/>
              </a:lnSpc>
              <a:spcBef>
                <a:spcPct val="0"/>
              </a:spcBef>
            </a:pPr>
          </a:p>
        </p:txBody>
      </p:sp>
      <p:sp>
        <p:nvSpPr>
          <p:cNvPr name="TextBox 5" id="5"/>
          <p:cNvSpPr txBox="true"/>
          <p:nvPr/>
        </p:nvSpPr>
        <p:spPr>
          <a:xfrm rot="0">
            <a:off x="1028700" y="5955974"/>
            <a:ext cx="3627261" cy="396240"/>
          </a:xfrm>
          <a:prstGeom prst="rect">
            <a:avLst/>
          </a:prstGeom>
        </p:spPr>
        <p:txBody>
          <a:bodyPr anchor="t" rtlCol="false" tIns="0" lIns="0" bIns="0" rIns="0">
            <a:spAutoFit/>
          </a:bodyPr>
          <a:lstStyle/>
          <a:p>
            <a:pPr>
              <a:lnSpc>
                <a:spcPts val="3359"/>
              </a:lnSpc>
              <a:spcBef>
                <a:spcPct val="0"/>
              </a:spcBef>
            </a:pPr>
            <a:r>
              <a:rPr lang="en-US" sz="2400" spc="578">
                <a:solidFill>
                  <a:srgbClr val="5EDB12"/>
                </a:solidFill>
                <a:latin typeface="Open Sans"/>
              </a:rPr>
              <a:t>TEAM IC24056'S</a:t>
            </a:r>
          </a:p>
        </p:txBody>
      </p:sp>
      <p:sp>
        <p:nvSpPr>
          <p:cNvPr name="TextBox 6" id="6"/>
          <p:cNvSpPr txBox="true"/>
          <p:nvPr/>
        </p:nvSpPr>
        <p:spPr>
          <a:xfrm rot="0">
            <a:off x="10669352" y="8395029"/>
            <a:ext cx="2216234" cy="315721"/>
          </a:xfrm>
          <a:prstGeom prst="rect">
            <a:avLst/>
          </a:prstGeom>
        </p:spPr>
        <p:txBody>
          <a:bodyPr anchor="t" rtlCol="false" tIns="0" lIns="0" bIns="0" rIns="0">
            <a:spAutoFit/>
          </a:bodyPr>
          <a:lstStyle/>
          <a:p>
            <a:pPr algn="ctr">
              <a:lnSpc>
                <a:spcPts val="2546"/>
              </a:lnSpc>
              <a:spcBef>
                <a:spcPct val="0"/>
              </a:spcBef>
            </a:pPr>
            <a:r>
              <a:rPr lang="en-US" sz="1818">
                <a:solidFill>
                  <a:srgbClr val="172E08"/>
                </a:solidFill>
                <a:latin typeface="Roboto Bold"/>
              </a:rPr>
              <a:t>LEARN MORE</a:t>
            </a:r>
          </a:p>
        </p:txBody>
      </p:sp>
      <p:grpSp>
        <p:nvGrpSpPr>
          <p:cNvPr name="Group 7" id="7"/>
          <p:cNvGrpSpPr/>
          <p:nvPr/>
        </p:nvGrpSpPr>
        <p:grpSpPr>
          <a:xfrm rot="-10800000">
            <a:off x="-310651" y="4832849"/>
            <a:ext cx="621302" cy="621302"/>
            <a:chOff x="0" y="0"/>
            <a:chExt cx="6350000" cy="6350000"/>
          </a:xfrm>
        </p:grpSpPr>
        <p:sp>
          <p:nvSpPr>
            <p:cNvPr name="Freeform 8" id="8"/>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5EDB12">
                <a:alpha val="69804"/>
              </a:srgbClr>
            </a:solidFill>
          </p:spPr>
        </p:sp>
      </p:grpSp>
      <p:grpSp>
        <p:nvGrpSpPr>
          <p:cNvPr name="Group 9" id="9"/>
          <p:cNvGrpSpPr/>
          <p:nvPr/>
        </p:nvGrpSpPr>
        <p:grpSpPr>
          <a:xfrm rot="-10800000">
            <a:off x="17711492" y="4566992"/>
            <a:ext cx="1153016" cy="1153016"/>
            <a:chOff x="0" y="0"/>
            <a:chExt cx="6350000" cy="6350000"/>
          </a:xfrm>
        </p:grpSpPr>
        <p:sp>
          <p:nvSpPr>
            <p:cNvPr name="Freeform 10" id="10"/>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5EDB12">
                <a:alpha val="69804"/>
              </a:srgbClr>
            </a:solidFill>
          </p:spPr>
        </p:sp>
      </p:grpSp>
      <p:sp>
        <p:nvSpPr>
          <p:cNvPr name="TextBox 11" id="11"/>
          <p:cNvSpPr txBox="true"/>
          <p:nvPr/>
        </p:nvSpPr>
        <p:spPr>
          <a:xfrm rot="0">
            <a:off x="14250161" y="9651791"/>
            <a:ext cx="4284936" cy="538083"/>
          </a:xfrm>
          <a:prstGeom prst="rect">
            <a:avLst/>
          </a:prstGeom>
        </p:spPr>
        <p:txBody>
          <a:bodyPr anchor="t" rtlCol="false" tIns="0" lIns="0" bIns="0" rIns="0">
            <a:spAutoFit/>
          </a:bodyPr>
          <a:lstStyle/>
          <a:p>
            <a:pPr algn="ctr">
              <a:lnSpc>
                <a:spcPts val="4456"/>
              </a:lnSpc>
            </a:pPr>
            <a:r>
              <a:rPr lang="en-US" sz="3183">
                <a:solidFill>
                  <a:srgbClr val="FFFFFF"/>
                </a:solidFill>
                <a:latin typeface="Canva Sans"/>
              </a:rPr>
              <a:t>Speaker: Aidan</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172E08"/>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709076"/>
            <a:ext cx="337343" cy="319624"/>
          </a:xfrm>
          <a:custGeom>
            <a:avLst/>
            <a:gdLst/>
            <a:ahLst/>
            <a:cxnLst/>
            <a:rect r="r" b="b" t="t" l="l"/>
            <a:pathLst>
              <a:path h="319624" w="337343">
                <a:moveTo>
                  <a:pt x="0" y="0"/>
                </a:moveTo>
                <a:lnTo>
                  <a:pt x="337343" y="0"/>
                </a:lnTo>
                <a:lnTo>
                  <a:pt x="337343" y="319624"/>
                </a:lnTo>
                <a:lnTo>
                  <a:pt x="0" y="31962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197372" y="3257642"/>
            <a:ext cx="6436305" cy="2932830"/>
          </a:xfrm>
          <a:custGeom>
            <a:avLst/>
            <a:gdLst/>
            <a:ahLst/>
            <a:cxnLst/>
            <a:rect r="r" b="b" t="t" l="l"/>
            <a:pathLst>
              <a:path h="2932830" w="6436305">
                <a:moveTo>
                  <a:pt x="0" y="0"/>
                </a:moveTo>
                <a:lnTo>
                  <a:pt x="6436305" y="0"/>
                </a:lnTo>
                <a:lnTo>
                  <a:pt x="6436305" y="2932831"/>
                </a:lnTo>
                <a:lnTo>
                  <a:pt x="0" y="2932831"/>
                </a:lnTo>
                <a:lnTo>
                  <a:pt x="0" y="0"/>
                </a:lnTo>
                <a:close/>
              </a:path>
            </a:pathLst>
          </a:custGeom>
          <a:blipFill>
            <a:blip r:embed="rId4"/>
            <a:stretch>
              <a:fillRect l="-2620" t="0" r="-15666" b="0"/>
            </a:stretch>
          </a:blipFill>
        </p:spPr>
      </p:sp>
      <p:grpSp>
        <p:nvGrpSpPr>
          <p:cNvPr name="Group 4" id="4"/>
          <p:cNvGrpSpPr/>
          <p:nvPr/>
        </p:nvGrpSpPr>
        <p:grpSpPr>
          <a:xfrm rot="-10800000">
            <a:off x="886721" y="4118872"/>
            <a:ext cx="621302" cy="621302"/>
            <a:chOff x="0" y="0"/>
            <a:chExt cx="6350000" cy="6350000"/>
          </a:xfrm>
        </p:grpSpPr>
        <p:sp>
          <p:nvSpPr>
            <p:cNvPr name="Freeform 5" id="5"/>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5EDB12">
                <a:alpha val="69804"/>
              </a:srgbClr>
            </a:solidFill>
          </p:spPr>
        </p:sp>
      </p:grpSp>
      <p:grpSp>
        <p:nvGrpSpPr>
          <p:cNvPr name="Group 6" id="6"/>
          <p:cNvGrpSpPr/>
          <p:nvPr/>
        </p:nvGrpSpPr>
        <p:grpSpPr>
          <a:xfrm rot="-10800000">
            <a:off x="620864" y="2756306"/>
            <a:ext cx="1153016" cy="1153016"/>
            <a:chOff x="0" y="0"/>
            <a:chExt cx="6350000" cy="6350000"/>
          </a:xfrm>
        </p:grpSpPr>
        <p:sp>
          <p:nvSpPr>
            <p:cNvPr name="Freeform 7" id="7"/>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5EDB12">
                <a:alpha val="69804"/>
              </a:srgbClr>
            </a:solidFill>
          </p:spPr>
        </p:sp>
      </p:grpSp>
      <p:sp>
        <p:nvSpPr>
          <p:cNvPr name="Freeform 8" id="8"/>
          <p:cNvSpPr/>
          <p:nvPr/>
        </p:nvSpPr>
        <p:spPr>
          <a:xfrm flipH="false" flipV="false" rot="0">
            <a:off x="1197372" y="6571473"/>
            <a:ext cx="6436305" cy="2928267"/>
          </a:xfrm>
          <a:custGeom>
            <a:avLst/>
            <a:gdLst/>
            <a:ahLst/>
            <a:cxnLst/>
            <a:rect r="r" b="b" t="t" l="l"/>
            <a:pathLst>
              <a:path h="2928267" w="6436305">
                <a:moveTo>
                  <a:pt x="0" y="0"/>
                </a:moveTo>
                <a:lnTo>
                  <a:pt x="6436305" y="0"/>
                </a:lnTo>
                <a:lnTo>
                  <a:pt x="6436305" y="2928267"/>
                </a:lnTo>
                <a:lnTo>
                  <a:pt x="0" y="2928267"/>
                </a:lnTo>
                <a:lnTo>
                  <a:pt x="0" y="0"/>
                </a:lnTo>
                <a:close/>
              </a:path>
            </a:pathLst>
          </a:custGeom>
          <a:blipFill>
            <a:blip r:embed="rId5"/>
            <a:stretch>
              <a:fillRect l="0" t="0" r="-12182" b="0"/>
            </a:stretch>
          </a:blipFill>
        </p:spPr>
      </p:sp>
      <p:sp>
        <p:nvSpPr>
          <p:cNvPr name="TextBox 9" id="9"/>
          <p:cNvSpPr txBox="true"/>
          <p:nvPr/>
        </p:nvSpPr>
        <p:spPr>
          <a:xfrm rot="0">
            <a:off x="1560357" y="715218"/>
            <a:ext cx="3315026" cy="349250"/>
          </a:xfrm>
          <a:prstGeom prst="rect">
            <a:avLst/>
          </a:prstGeom>
        </p:spPr>
        <p:txBody>
          <a:bodyPr anchor="t" rtlCol="false" tIns="0" lIns="0" bIns="0" rIns="0">
            <a:spAutoFit/>
          </a:bodyPr>
          <a:lstStyle/>
          <a:p>
            <a:pPr>
              <a:lnSpc>
                <a:spcPts val="2800"/>
              </a:lnSpc>
              <a:spcBef>
                <a:spcPct val="0"/>
              </a:spcBef>
            </a:pPr>
            <a:r>
              <a:rPr lang="en-US" sz="2000">
                <a:solidFill>
                  <a:srgbClr val="FFFFFF"/>
                </a:solidFill>
                <a:latin typeface="Open Sans"/>
              </a:rPr>
              <a:t>Recommendations</a:t>
            </a:r>
          </a:p>
        </p:txBody>
      </p:sp>
      <p:sp>
        <p:nvSpPr>
          <p:cNvPr name="TextBox 10" id="10"/>
          <p:cNvSpPr txBox="true"/>
          <p:nvPr/>
        </p:nvSpPr>
        <p:spPr>
          <a:xfrm rot="0">
            <a:off x="1366043" y="1150728"/>
            <a:ext cx="16222033" cy="1730375"/>
          </a:xfrm>
          <a:prstGeom prst="rect">
            <a:avLst/>
          </a:prstGeom>
        </p:spPr>
        <p:txBody>
          <a:bodyPr anchor="t" rtlCol="false" tIns="0" lIns="0" bIns="0" rIns="0">
            <a:spAutoFit/>
          </a:bodyPr>
          <a:lstStyle/>
          <a:p>
            <a:pPr>
              <a:lnSpc>
                <a:spcPts val="6999"/>
              </a:lnSpc>
              <a:spcBef>
                <a:spcPct val="0"/>
              </a:spcBef>
            </a:pPr>
            <a:r>
              <a:rPr lang="en-US" sz="4999">
                <a:solidFill>
                  <a:srgbClr val="FFFFFF"/>
                </a:solidFill>
                <a:latin typeface="Montserrat Ultra-Bold"/>
              </a:rPr>
              <a:t>OFFICE OF SUSTAINABILITY SHOULD CREATE A DATA GOVERNANCE FRAMEWORK</a:t>
            </a:r>
          </a:p>
        </p:txBody>
      </p:sp>
      <p:sp>
        <p:nvSpPr>
          <p:cNvPr name="TextBox 11" id="11"/>
          <p:cNvSpPr txBox="true"/>
          <p:nvPr/>
        </p:nvSpPr>
        <p:spPr>
          <a:xfrm rot="0">
            <a:off x="8260845" y="4104565"/>
            <a:ext cx="8177245" cy="815340"/>
          </a:xfrm>
          <a:prstGeom prst="rect">
            <a:avLst/>
          </a:prstGeom>
        </p:spPr>
        <p:txBody>
          <a:bodyPr anchor="t" rtlCol="false" tIns="0" lIns="0" bIns="0" rIns="0">
            <a:spAutoFit/>
          </a:bodyPr>
          <a:lstStyle/>
          <a:p>
            <a:pPr>
              <a:lnSpc>
                <a:spcPts val="3359"/>
              </a:lnSpc>
              <a:spcBef>
                <a:spcPct val="0"/>
              </a:spcBef>
            </a:pPr>
            <a:r>
              <a:rPr lang="en-US" sz="2400">
                <a:solidFill>
                  <a:srgbClr val="FFFFFF"/>
                </a:solidFill>
                <a:latin typeface="Open Sans"/>
              </a:rPr>
              <a:t>Creating surveys that doesn’t skew is hard: large amounts of data is not advisable for actionable models</a:t>
            </a:r>
          </a:p>
        </p:txBody>
      </p:sp>
      <p:sp>
        <p:nvSpPr>
          <p:cNvPr name="TextBox 12" id="12"/>
          <p:cNvSpPr txBox="true"/>
          <p:nvPr/>
        </p:nvSpPr>
        <p:spPr>
          <a:xfrm rot="0">
            <a:off x="8260845" y="3294714"/>
            <a:ext cx="8177245" cy="396240"/>
          </a:xfrm>
          <a:prstGeom prst="rect">
            <a:avLst/>
          </a:prstGeom>
        </p:spPr>
        <p:txBody>
          <a:bodyPr anchor="t" rtlCol="false" tIns="0" lIns="0" bIns="0" rIns="0">
            <a:spAutoFit/>
          </a:bodyPr>
          <a:lstStyle/>
          <a:p>
            <a:pPr>
              <a:lnSpc>
                <a:spcPts val="3359"/>
              </a:lnSpc>
              <a:spcBef>
                <a:spcPct val="0"/>
              </a:spcBef>
            </a:pPr>
            <a:r>
              <a:rPr lang="en-US" sz="2400">
                <a:solidFill>
                  <a:srgbClr val="5EDB12"/>
                </a:solidFill>
                <a:latin typeface="Open Sans Bold"/>
              </a:rPr>
              <a:t>Partner with Consultants/Data Science Students</a:t>
            </a:r>
          </a:p>
        </p:txBody>
      </p:sp>
      <p:sp>
        <p:nvSpPr>
          <p:cNvPr name="TextBox 13" id="13"/>
          <p:cNvSpPr txBox="true"/>
          <p:nvPr/>
        </p:nvSpPr>
        <p:spPr>
          <a:xfrm rot="0">
            <a:off x="8260845" y="7747377"/>
            <a:ext cx="8177245" cy="1234440"/>
          </a:xfrm>
          <a:prstGeom prst="rect">
            <a:avLst/>
          </a:prstGeom>
        </p:spPr>
        <p:txBody>
          <a:bodyPr anchor="t" rtlCol="false" tIns="0" lIns="0" bIns="0" rIns="0">
            <a:spAutoFit/>
          </a:bodyPr>
          <a:lstStyle/>
          <a:p>
            <a:pPr>
              <a:lnSpc>
                <a:spcPts val="3359"/>
              </a:lnSpc>
              <a:spcBef>
                <a:spcPct val="0"/>
              </a:spcBef>
            </a:pPr>
            <a:r>
              <a:rPr lang="en-US" sz="2400">
                <a:solidFill>
                  <a:srgbClr val="FFFFFF"/>
                </a:solidFill>
                <a:latin typeface="Open Sans"/>
              </a:rPr>
              <a:t>Upon careful construction of data framework, Green Terp should </a:t>
            </a:r>
            <a:r>
              <a:rPr lang="en-US" sz="2400">
                <a:solidFill>
                  <a:srgbClr val="FFFFFF"/>
                </a:solidFill>
                <a:latin typeface="Open Sans Bold"/>
              </a:rPr>
              <a:t>stay consistent </a:t>
            </a:r>
            <a:r>
              <a:rPr lang="en-US" sz="2400">
                <a:solidFill>
                  <a:srgbClr val="FFFFFF"/>
                </a:solidFill>
                <a:latin typeface="Open Sans"/>
              </a:rPr>
              <a:t>year to year; </a:t>
            </a:r>
            <a:r>
              <a:rPr lang="en-US" sz="2400">
                <a:solidFill>
                  <a:srgbClr val="FFFFFF"/>
                </a:solidFill>
                <a:latin typeface="Open Sans Bold"/>
              </a:rPr>
              <a:t>categories should be standardized</a:t>
            </a:r>
            <a:r>
              <a:rPr lang="en-US" sz="2400">
                <a:solidFill>
                  <a:srgbClr val="FFFFFF"/>
                </a:solidFill>
                <a:latin typeface="Open Sans"/>
              </a:rPr>
              <a:t> year over year</a:t>
            </a:r>
          </a:p>
        </p:txBody>
      </p:sp>
      <p:sp>
        <p:nvSpPr>
          <p:cNvPr name="TextBox 14" id="14"/>
          <p:cNvSpPr txBox="true"/>
          <p:nvPr/>
        </p:nvSpPr>
        <p:spPr>
          <a:xfrm rot="0">
            <a:off x="8260845" y="5329480"/>
            <a:ext cx="8177245" cy="815340"/>
          </a:xfrm>
          <a:prstGeom prst="rect">
            <a:avLst/>
          </a:prstGeom>
        </p:spPr>
        <p:txBody>
          <a:bodyPr anchor="t" rtlCol="false" tIns="0" lIns="0" bIns="0" rIns="0">
            <a:spAutoFit/>
          </a:bodyPr>
          <a:lstStyle/>
          <a:p>
            <a:pPr>
              <a:lnSpc>
                <a:spcPts val="3359"/>
              </a:lnSpc>
              <a:spcBef>
                <a:spcPct val="0"/>
              </a:spcBef>
            </a:pPr>
            <a:r>
              <a:rPr lang="en-US" sz="2400">
                <a:solidFill>
                  <a:srgbClr val="FFFFFF"/>
                </a:solidFill>
                <a:latin typeface="Open Sans"/>
              </a:rPr>
              <a:t>Potential resources are the College of Information Systems and local consulting firms</a:t>
            </a:r>
          </a:p>
        </p:txBody>
      </p:sp>
      <p:sp>
        <p:nvSpPr>
          <p:cNvPr name="TextBox 15" id="15"/>
          <p:cNvSpPr txBox="true"/>
          <p:nvPr/>
        </p:nvSpPr>
        <p:spPr>
          <a:xfrm rot="0">
            <a:off x="8260845" y="6871933"/>
            <a:ext cx="8177245" cy="396240"/>
          </a:xfrm>
          <a:prstGeom prst="rect">
            <a:avLst/>
          </a:prstGeom>
        </p:spPr>
        <p:txBody>
          <a:bodyPr anchor="t" rtlCol="false" tIns="0" lIns="0" bIns="0" rIns="0">
            <a:spAutoFit/>
          </a:bodyPr>
          <a:lstStyle/>
          <a:p>
            <a:pPr>
              <a:lnSpc>
                <a:spcPts val="3359"/>
              </a:lnSpc>
              <a:spcBef>
                <a:spcPct val="0"/>
              </a:spcBef>
            </a:pPr>
            <a:r>
              <a:rPr lang="en-US" sz="2400">
                <a:solidFill>
                  <a:srgbClr val="5EDB12"/>
                </a:solidFill>
                <a:latin typeface="Open Sans Bold"/>
              </a:rPr>
              <a:t>Consistency Is Key</a:t>
            </a:r>
          </a:p>
        </p:txBody>
      </p:sp>
      <p:sp>
        <p:nvSpPr>
          <p:cNvPr name="TextBox 16" id="16"/>
          <p:cNvSpPr txBox="true"/>
          <p:nvPr/>
        </p:nvSpPr>
        <p:spPr>
          <a:xfrm rot="0">
            <a:off x="14250161" y="9651791"/>
            <a:ext cx="4284936" cy="538083"/>
          </a:xfrm>
          <a:prstGeom prst="rect">
            <a:avLst/>
          </a:prstGeom>
        </p:spPr>
        <p:txBody>
          <a:bodyPr anchor="t" rtlCol="false" tIns="0" lIns="0" bIns="0" rIns="0">
            <a:spAutoFit/>
          </a:bodyPr>
          <a:lstStyle/>
          <a:p>
            <a:pPr algn="ctr">
              <a:lnSpc>
                <a:spcPts val="4456"/>
              </a:lnSpc>
            </a:pPr>
            <a:r>
              <a:rPr lang="en-US" sz="3183">
                <a:solidFill>
                  <a:srgbClr val="FFFFFF"/>
                </a:solidFill>
                <a:latin typeface="Canva Sans"/>
              </a:rPr>
              <a:t>Speaker: Aidan</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172E08"/>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709076"/>
            <a:ext cx="337343" cy="319624"/>
          </a:xfrm>
          <a:custGeom>
            <a:avLst/>
            <a:gdLst/>
            <a:ahLst/>
            <a:cxnLst/>
            <a:rect r="r" b="b" t="t" l="l"/>
            <a:pathLst>
              <a:path h="319624" w="337343">
                <a:moveTo>
                  <a:pt x="0" y="0"/>
                </a:moveTo>
                <a:lnTo>
                  <a:pt x="337343" y="0"/>
                </a:lnTo>
                <a:lnTo>
                  <a:pt x="337343" y="319624"/>
                </a:lnTo>
                <a:lnTo>
                  <a:pt x="0" y="31962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5080359" y="9229725"/>
            <a:ext cx="2178941" cy="240665"/>
          </a:xfrm>
          <a:prstGeom prst="rect">
            <a:avLst/>
          </a:prstGeom>
        </p:spPr>
        <p:txBody>
          <a:bodyPr anchor="t" rtlCol="false" tIns="0" lIns="0" bIns="0" rIns="0">
            <a:spAutoFit/>
          </a:bodyPr>
          <a:lstStyle/>
          <a:p>
            <a:pPr algn="r">
              <a:lnSpc>
                <a:spcPts val="1960"/>
              </a:lnSpc>
              <a:spcBef>
                <a:spcPct val="0"/>
              </a:spcBef>
            </a:pPr>
            <a:r>
              <a:rPr lang="en-US" sz="1400">
                <a:solidFill>
                  <a:srgbClr val="FFFFFF"/>
                </a:solidFill>
                <a:latin typeface="Open Sans"/>
              </a:rPr>
              <a:t>Presentation Design</a:t>
            </a:r>
          </a:p>
        </p:txBody>
      </p:sp>
      <p:sp>
        <p:nvSpPr>
          <p:cNvPr name="TextBox 4" id="4"/>
          <p:cNvSpPr txBox="true"/>
          <p:nvPr/>
        </p:nvSpPr>
        <p:spPr>
          <a:xfrm rot="0">
            <a:off x="1019175" y="1499289"/>
            <a:ext cx="16453136" cy="844550"/>
          </a:xfrm>
          <a:prstGeom prst="rect">
            <a:avLst/>
          </a:prstGeom>
        </p:spPr>
        <p:txBody>
          <a:bodyPr anchor="t" rtlCol="false" tIns="0" lIns="0" bIns="0" rIns="0">
            <a:spAutoFit/>
          </a:bodyPr>
          <a:lstStyle/>
          <a:p>
            <a:pPr>
              <a:lnSpc>
                <a:spcPts val="6999"/>
              </a:lnSpc>
              <a:spcBef>
                <a:spcPct val="0"/>
              </a:spcBef>
            </a:pPr>
            <a:r>
              <a:rPr lang="en-US" sz="4999">
                <a:solidFill>
                  <a:srgbClr val="FFFFFF"/>
                </a:solidFill>
                <a:latin typeface="Montserrat Ultra-Bold"/>
              </a:rPr>
              <a:t>SURVEY RESPONSES SHOULD BE NOT GROUPED</a:t>
            </a:r>
          </a:p>
        </p:txBody>
      </p:sp>
      <p:sp>
        <p:nvSpPr>
          <p:cNvPr name="TextBox 5" id="5"/>
          <p:cNvSpPr txBox="true"/>
          <p:nvPr/>
        </p:nvSpPr>
        <p:spPr>
          <a:xfrm rot="0">
            <a:off x="1366043" y="3037406"/>
            <a:ext cx="9327231" cy="1455420"/>
          </a:xfrm>
          <a:prstGeom prst="rect">
            <a:avLst/>
          </a:prstGeom>
        </p:spPr>
        <p:txBody>
          <a:bodyPr anchor="t" rtlCol="false" tIns="0" lIns="0" bIns="0" rIns="0">
            <a:spAutoFit/>
          </a:bodyPr>
          <a:lstStyle/>
          <a:p>
            <a:pPr>
              <a:lnSpc>
                <a:spcPts val="5880"/>
              </a:lnSpc>
              <a:spcBef>
                <a:spcPct val="0"/>
              </a:spcBef>
            </a:pPr>
            <a:r>
              <a:rPr lang="en-US" sz="4200">
                <a:solidFill>
                  <a:srgbClr val="5EDB12"/>
                </a:solidFill>
                <a:latin typeface="Open Sans Bold"/>
              </a:rPr>
              <a:t>Partner with Consultants/Data Science Students</a:t>
            </a:r>
          </a:p>
        </p:txBody>
      </p:sp>
      <p:sp>
        <p:nvSpPr>
          <p:cNvPr name="TextBox 6" id="6"/>
          <p:cNvSpPr txBox="true"/>
          <p:nvPr/>
        </p:nvSpPr>
        <p:spPr>
          <a:xfrm rot="0">
            <a:off x="1366043" y="5104004"/>
            <a:ext cx="8423496" cy="905510"/>
          </a:xfrm>
          <a:prstGeom prst="rect">
            <a:avLst/>
          </a:prstGeom>
        </p:spPr>
        <p:txBody>
          <a:bodyPr anchor="t" rtlCol="false" tIns="0" lIns="0" bIns="0" rIns="0">
            <a:spAutoFit/>
          </a:bodyPr>
          <a:lstStyle/>
          <a:p>
            <a:pPr>
              <a:lnSpc>
                <a:spcPts val="3640"/>
              </a:lnSpc>
              <a:spcBef>
                <a:spcPct val="0"/>
              </a:spcBef>
            </a:pPr>
            <a:r>
              <a:rPr lang="en-US" sz="2600">
                <a:solidFill>
                  <a:srgbClr val="FFFFFF"/>
                </a:solidFill>
                <a:latin typeface="Open Sans Bold"/>
              </a:rPr>
              <a:t>Changing</a:t>
            </a:r>
            <a:r>
              <a:rPr lang="en-US" sz="2600">
                <a:solidFill>
                  <a:srgbClr val="FFFFFF"/>
                </a:solidFill>
                <a:latin typeface="Open Sans"/>
              </a:rPr>
              <a:t> definitions of variables year over year </a:t>
            </a:r>
            <a:r>
              <a:rPr lang="en-US" sz="2600">
                <a:solidFill>
                  <a:srgbClr val="FFFFFF"/>
                </a:solidFill>
                <a:latin typeface="Open Sans Bold"/>
              </a:rPr>
              <a:t>complicates</a:t>
            </a:r>
            <a:r>
              <a:rPr lang="en-US" sz="2600">
                <a:solidFill>
                  <a:srgbClr val="FFFFFF"/>
                </a:solidFill>
                <a:latin typeface="Open Sans"/>
              </a:rPr>
              <a:t> accurate model creation.</a:t>
            </a:r>
          </a:p>
        </p:txBody>
      </p:sp>
      <p:grpSp>
        <p:nvGrpSpPr>
          <p:cNvPr name="Group 7" id="7"/>
          <p:cNvGrpSpPr/>
          <p:nvPr/>
        </p:nvGrpSpPr>
        <p:grpSpPr>
          <a:xfrm rot="-10800000">
            <a:off x="10841120" y="3181913"/>
            <a:ext cx="621302" cy="621302"/>
            <a:chOff x="0" y="0"/>
            <a:chExt cx="6350000" cy="6350000"/>
          </a:xfrm>
        </p:grpSpPr>
        <p:sp>
          <p:nvSpPr>
            <p:cNvPr name="Freeform 8" id="8"/>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5EDB12">
                <a:alpha val="69804"/>
              </a:srgbClr>
            </a:solidFill>
          </p:spPr>
        </p:sp>
      </p:grpSp>
      <p:grpSp>
        <p:nvGrpSpPr>
          <p:cNvPr name="Group 9" id="9"/>
          <p:cNvGrpSpPr/>
          <p:nvPr/>
        </p:nvGrpSpPr>
        <p:grpSpPr>
          <a:xfrm rot="-10800000">
            <a:off x="10373099" y="2304595"/>
            <a:ext cx="1153016" cy="1153016"/>
            <a:chOff x="0" y="0"/>
            <a:chExt cx="6350000" cy="6350000"/>
          </a:xfrm>
        </p:grpSpPr>
        <p:sp>
          <p:nvSpPr>
            <p:cNvPr name="Freeform 10" id="10"/>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5EDB12">
                <a:alpha val="69804"/>
              </a:srgbClr>
            </a:solidFill>
          </p:spPr>
        </p:sp>
      </p:grpSp>
      <p:sp>
        <p:nvSpPr>
          <p:cNvPr name="Freeform 11" id="11"/>
          <p:cNvSpPr/>
          <p:nvPr/>
        </p:nvSpPr>
        <p:spPr>
          <a:xfrm flipH="false" flipV="false" rot="0">
            <a:off x="11151771" y="2881103"/>
            <a:ext cx="6436305" cy="2932830"/>
          </a:xfrm>
          <a:custGeom>
            <a:avLst/>
            <a:gdLst/>
            <a:ahLst/>
            <a:cxnLst/>
            <a:rect r="r" b="b" t="t" l="l"/>
            <a:pathLst>
              <a:path h="2932830" w="6436305">
                <a:moveTo>
                  <a:pt x="0" y="0"/>
                </a:moveTo>
                <a:lnTo>
                  <a:pt x="6436305" y="0"/>
                </a:lnTo>
                <a:lnTo>
                  <a:pt x="6436305" y="2932831"/>
                </a:lnTo>
                <a:lnTo>
                  <a:pt x="0" y="2932831"/>
                </a:lnTo>
                <a:lnTo>
                  <a:pt x="0" y="0"/>
                </a:lnTo>
                <a:close/>
              </a:path>
            </a:pathLst>
          </a:custGeom>
          <a:blipFill>
            <a:blip r:embed="rId4"/>
            <a:stretch>
              <a:fillRect l="-2620" t="0" r="-15666" b="0"/>
            </a:stretch>
          </a:blipFill>
        </p:spPr>
      </p:sp>
      <p:sp>
        <p:nvSpPr>
          <p:cNvPr name="Freeform 12" id="12"/>
          <p:cNvSpPr/>
          <p:nvPr/>
        </p:nvSpPr>
        <p:spPr>
          <a:xfrm flipH="false" flipV="false" rot="0">
            <a:off x="11151771" y="6608863"/>
            <a:ext cx="6436305" cy="2928267"/>
          </a:xfrm>
          <a:custGeom>
            <a:avLst/>
            <a:gdLst/>
            <a:ahLst/>
            <a:cxnLst/>
            <a:rect r="r" b="b" t="t" l="l"/>
            <a:pathLst>
              <a:path h="2928267" w="6436305">
                <a:moveTo>
                  <a:pt x="0" y="0"/>
                </a:moveTo>
                <a:lnTo>
                  <a:pt x="6436305" y="0"/>
                </a:lnTo>
                <a:lnTo>
                  <a:pt x="6436305" y="2928267"/>
                </a:lnTo>
                <a:lnTo>
                  <a:pt x="0" y="2928267"/>
                </a:lnTo>
                <a:lnTo>
                  <a:pt x="0" y="0"/>
                </a:lnTo>
                <a:close/>
              </a:path>
            </a:pathLst>
          </a:custGeom>
          <a:blipFill>
            <a:blip r:embed="rId5"/>
            <a:stretch>
              <a:fillRect l="0" t="0" r="-12182" b="0"/>
            </a:stretch>
          </a:blipFill>
        </p:spPr>
      </p:sp>
      <p:sp>
        <p:nvSpPr>
          <p:cNvPr name="TextBox 13" id="13"/>
          <p:cNvSpPr txBox="true"/>
          <p:nvPr/>
        </p:nvSpPr>
        <p:spPr>
          <a:xfrm rot="0">
            <a:off x="1366043" y="6551713"/>
            <a:ext cx="8423496" cy="1362710"/>
          </a:xfrm>
          <a:prstGeom prst="rect">
            <a:avLst/>
          </a:prstGeom>
        </p:spPr>
        <p:txBody>
          <a:bodyPr anchor="t" rtlCol="false" tIns="0" lIns="0" bIns="0" rIns="0">
            <a:spAutoFit/>
          </a:bodyPr>
          <a:lstStyle/>
          <a:p>
            <a:pPr>
              <a:lnSpc>
                <a:spcPts val="3640"/>
              </a:lnSpc>
              <a:spcBef>
                <a:spcPct val="0"/>
              </a:spcBef>
            </a:pPr>
            <a:r>
              <a:rPr lang="en-US" sz="2600">
                <a:solidFill>
                  <a:srgbClr val="FFFFFF"/>
                </a:solidFill>
                <a:latin typeface="Open Sans"/>
              </a:rPr>
              <a:t>Green Terp should collaborate with surveyors to develop a </a:t>
            </a:r>
            <a:r>
              <a:rPr lang="en-US" sz="2600">
                <a:solidFill>
                  <a:srgbClr val="FFFFFF"/>
                </a:solidFill>
                <a:latin typeface="Open Sans Bold"/>
              </a:rPr>
              <a:t>standardized, neutral </a:t>
            </a:r>
            <a:r>
              <a:rPr lang="en-US" sz="2600">
                <a:solidFill>
                  <a:srgbClr val="FFFFFF"/>
                </a:solidFill>
                <a:latin typeface="Open Sans"/>
              </a:rPr>
              <a:t>survey aimed at measuring specific aspects.</a:t>
            </a:r>
          </a:p>
        </p:txBody>
      </p:sp>
      <p:sp>
        <p:nvSpPr>
          <p:cNvPr name="TextBox 14" id="14"/>
          <p:cNvSpPr txBox="true"/>
          <p:nvPr/>
        </p:nvSpPr>
        <p:spPr>
          <a:xfrm rot="0">
            <a:off x="1366043" y="8466872"/>
            <a:ext cx="8423496" cy="3648710"/>
          </a:xfrm>
          <a:prstGeom prst="rect">
            <a:avLst/>
          </a:prstGeom>
        </p:spPr>
        <p:txBody>
          <a:bodyPr anchor="t" rtlCol="false" tIns="0" lIns="0" bIns="0" rIns="0">
            <a:spAutoFit/>
          </a:bodyPr>
          <a:lstStyle/>
          <a:p>
            <a:pPr>
              <a:lnSpc>
                <a:spcPts val="3640"/>
              </a:lnSpc>
            </a:pPr>
            <a:r>
              <a:rPr lang="en-US" sz="2600">
                <a:solidFill>
                  <a:srgbClr val="FFFFFF"/>
                </a:solidFill>
                <a:latin typeface="Open Sans"/>
              </a:rPr>
              <a:t>Consideration of </a:t>
            </a:r>
            <a:r>
              <a:rPr lang="en-US" sz="2600">
                <a:solidFill>
                  <a:srgbClr val="FFFFFF"/>
                </a:solidFill>
                <a:latin typeface="Open Sans Bold"/>
              </a:rPr>
              <a:t>weighting practices</a:t>
            </a:r>
            <a:r>
              <a:rPr lang="en-US" sz="2600">
                <a:solidFill>
                  <a:srgbClr val="FFFFFF"/>
                </a:solidFill>
                <a:latin typeface="Open Sans"/>
              </a:rPr>
              <a:t> based on their impact is essential for accurate analysis.</a:t>
            </a:r>
          </a:p>
          <a:p>
            <a:pPr>
              <a:lnSpc>
                <a:spcPts val="3640"/>
              </a:lnSpc>
            </a:pPr>
          </a:p>
          <a:p>
            <a:pPr>
              <a:lnSpc>
                <a:spcPts val="3640"/>
              </a:lnSpc>
            </a:pPr>
          </a:p>
          <a:p>
            <a:pPr>
              <a:lnSpc>
                <a:spcPts val="3640"/>
              </a:lnSpc>
            </a:pPr>
          </a:p>
          <a:p>
            <a:pPr>
              <a:lnSpc>
                <a:spcPts val="3640"/>
              </a:lnSpc>
            </a:pPr>
          </a:p>
          <a:p>
            <a:pPr>
              <a:lnSpc>
                <a:spcPts val="3640"/>
              </a:lnSpc>
            </a:pPr>
          </a:p>
          <a:p>
            <a:pPr>
              <a:lnSpc>
                <a:spcPts val="3640"/>
              </a:lnSpc>
              <a:spcBef>
                <a:spcPct val="0"/>
              </a:spcBef>
            </a:pPr>
          </a:p>
        </p:txBody>
      </p:sp>
      <p:sp>
        <p:nvSpPr>
          <p:cNvPr name="TextBox 15" id="15"/>
          <p:cNvSpPr txBox="true"/>
          <p:nvPr/>
        </p:nvSpPr>
        <p:spPr>
          <a:xfrm rot="0">
            <a:off x="14250161" y="9651791"/>
            <a:ext cx="4284936" cy="538083"/>
          </a:xfrm>
          <a:prstGeom prst="rect">
            <a:avLst/>
          </a:prstGeom>
        </p:spPr>
        <p:txBody>
          <a:bodyPr anchor="t" rtlCol="false" tIns="0" lIns="0" bIns="0" rIns="0">
            <a:spAutoFit/>
          </a:bodyPr>
          <a:lstStyle/>
          <a:p>
            <a:pPr algn="ctr">
              <a:lnSpc>
                <a:spcPts val="4456"/>
              </a:lnSpc>
            </a:pPr>
            <a:r>
              <a:rPr lang="en-US" sz="3183">
                <a:solidFill>
                  <a:srgbClr val="FFFFFF"/>
                </a:solidFill>
                <a:latin typeface="Canva Sans"/>
              </a:rPr>
              <a:t>Speaker: Aidan</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172E08"/>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709076"/>
            <a:ext cx="337343" cy="319624"/>
          </a:xfrm>
          <a:custGeom>
            <a:avLst/>
            <a:gdLst/>
            <a:ahLst/>
            <a:cxnLst/>
            <a:rect r="r" b="b" t="t" l="l"/>
            <a:pathLst>
              <a:path h="319624" w="337343">
                <a:moveTo>
                  <a:pt x="0" y="0"/>
                </a:moveTo>
                <a:lnTo>
                  <a:pt x="337343" y="0"/>
                </a:lnTo>
                <a:lnTo>
                  <a:pt x="337343" y="319624"/>
                </a:lnTo>
                <a:lnTo>
                  <a:pt x="0" y="31962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560357" y="632460"/>
            <a:ext cx="4029264" cy="396240"/>
          </a:xfrm>
          <a:prstGeom prst="rect">
            <a:avLst/>
          </a:prstGeom>
        </p:spPr>
        <p:txBody>
          <a:bodyPr anchor="t" rtlCol="false" tIns="0" lIns="0" bIns="0" rIns="0">
            <a:spAutoFit/>
          </a:bodyPr>
          <a:lstStyle/>
          <a:p>
            <a:pPr>
              <a:lnSpc>
                <a:spcPts val="3359"/>
              </a:lnSpc>
              <a:spcBef>
                <a:spcPct val="0"/>
              </a:spcBef>
            </a:pPr>
            <a:r>
              <a:rPr lang="en-US" sz="2400">
                <a:solidFill>
                  <a:srgbClr val="FFFFFF"/>
                </a:solidFill>
                <a:latin typeface="Open Sans"/>
              </a:rPr>
              <a:t>Recommendations</a:t>
            </a:r>
          </a:p>
        </p:txBody>
      </p:sp>
      <p:grpSp>
        <p:nvGrpSpPr>
          <p:cNvPr name="Group 4" id="4"/>
          <p:cNvGrpSpPr>
            <a:grpSpLocks noChangeAspect="true"/>
          </p:cNvGrpSpPr>
          <p:nvPr/>
        </p:nvGrpSpPr>
        <p:grpSpPr>
          <a:xfrm rot="0">
            <a:off x="1366043" y="1655140"/>
            <a:ext cx="4223578" cy="4223578"/>
            <a:chOff x="0" y="0"/>
            <a:chExt cx="6350000" cy="6350000"/>
          </a:xfrm>
        </p:grpSpPr>
        <p:sp>
          <p:nvSpPr>
            <p:cNvPr name="Freeform 5" id="5"/>
            <p:cNvSpPr/>
            <p:nvPr/>
          </p:nvSpPr>
          <p:spPr>
            <a:xfrm flipH="false" flipV="false" rot="0">
              <a:off x="655320" y="655320"/>
              <a:ext cx="5039360" cy="5039360"/>
            </a:xfrm>
            <a:custGeom>
              <a:avLst/>
              <a:gdLst/>
              <a:ahLst/>
              <a:cxnLst/>
              <a:rect r="r" b="b" t="t" l="l"/>
              <a:pathLst>
                <a:path h="5039360" w="5039360">
                  <a:moveTo>
                    <a:pt x="2519680" y="0"/>
                  </a:moveTo>
                  <a:cubicBezTo>
                    <a:pt x="1127760" y="0"/>
                    <a:pt x="0" y="1127760"/>
                    <a:pt x="0" y="2519680"/>
                  </a:cubicBezTo>
                  <a:cubicBezTo>
                    <a:pt x="0" y="3911600"/>
                    <a:pt x="1127760" y="5039360"/>
                    <a:pt x="2519680" y="5039360"/>
                  </a:cubicBezTo>
                  <a:cubicBezTo>
                    <a:pt x="3911600" y="5039360"/>
                    <a:pt x="5039360" y="3911600"/>
                    <a:pt x="5039360" y="2519680"/>
                  </a:cubicBezTo>
                  <a:cubicBezTo>
                    <a:pt x="5039360" y="1127760"/>
                    <a:pt x="3911600" y="0"/>
                    <a:pt x="2519680" y="0"/>
                  </a:cubicBezTo>
                  <a:close/>
                </a:path>
              </a:pathLst>
            </a:custGeom>
            <a:blipFill>
              <a:blip r:embed="rId4"/>
              <a:stretch>
                <a:fillRect l="0" t="0" r="0" b="0"/>
              </a:stretch>
            </a:blipFill>
          </p:spPr>
        </p:sp>
        <p:sp>
          <p:nvSpPr>
            <p:cNvPr name="Freeform 6" id="6"/>
            <p:cNvSpPr/>
            <p:nvPr/>
          </p:nvSpPr>
          <p:spPr>
            <a:xfrm flipH="false" flipV="false" rot="0">
              <a:off x="0" y="0"/>
              <a:ext cx="6350000" cy="6350000"/>
            </a:xfrm>
            <a:custGeom>
              <a:avLst/>
              <a:gdLst/>
              <a:ahLst/>
              <a:cxnLst/>
              <a:rect r="r" b="b" t="t" l="l"/>
              <a:pathLst>
                <a:path h="6350000" w="6350000">
                  <a:moveTo>
                    <a:pt x="3175000" y="0"/>
                  </a:moveTo>
                  <a:cubicBezTo>
                    <a:pt x="1423670" y="0"/>
                    <a:pt x="0" y="1424940"/>
                    <a:pt x="0" y="3175000"/>
                  </a:cubicBezTo>
                  <a:cubicBezTo>
                    <a:pt x="0" y="4925060"/>
                    <a:pt x="1423670" y="6350000"/>
                    <a:pt x="3175000" y="6350000"/>
                  </a:cubicBezTo>
                  <a:cubicBezTo>
                    <a:pt x="4925060" y="6350000"/>
                    <a:pt x="6350000" y="4926330"/>
                    <a:pt x="6350000" y="3175000"/>
                  </a:cubicBezTo>
                  <a:cubicBezTo>
                    <a:pt x="6350000" y="1424940"/>
                    <a:pt x="4926330" y="0"/>
                    <a:pt x="3175000" y="0"/>
                  </a:cubicBezTo>
                  <a:close/>
                  <a:moveTo>
                    <a:pt x="3175000" y="5833110"/>
                  </a:moveTo>
                  <a:cubicBezTo>
                    <a:pt x="1709420" y="5833110"/>
                    <a:pt x="516890" y="4640580"/>
                    <a:pt x="516890" y="3175000"/>
                  </a:cubicBezTo>
                  <a:cubicBezTo>
                    <a:pt x="516890" y="1709420"/>
                    <a:pt x="1709420" y="516890"/>
                    <a:pt x="3175000" y="516890"/>
                  </a:cubicBezTo>
                  <a:cubicBezTo>
                    <a:pt x="4640580" y="516890"/>
                    <a:pt x="5833110" y="1709420"/>
                    <a:pt x="5833110" y="3175000"/>
                  </a:cubicBezTo>
                  <a:cubicBezTo>
                    <a:pt x="5833110" y="4640580"/>
                    <a:pt x="4640580" y="5833110"/>
                    <a:pt x="3175000" y="5833110"/>
                  </a:cubicBezTo>
                  <a:close/>
                </a:path>
              </a:pathLst>
            </a:custGeom>
            <a:solidFill>
              <a:srgbClr val="5EDB12"/>
            </a:solidFill>
          </p:spPr>
        </p:sp>
      </p:grpSp>
      <p:grpSp>
        <p:nvGrpSpPr>
          <p:cNvPr name="Group 7" id="7"/>
          <p:cNvGrpSpPr>
            <a:grpSpLocks noChangeAspect="true"/>
          </p:cNvGrpSpPr>
          <p:nvPr/>
        </p:nvGrpSpPr>
        <p:grpSpPr>
          <a:xfrm rot="0">
            <a:off x="4491031" y="5034722"/>
            <a:ext cx="4223578" cy="4223578"/>
            <a:chOff x="0" y="0"/>
            <a:chExt cx="6350000" cy="6350000"/>
          </a:xfrm>
        </p:grpSpPr>
        <p:sp>
          <p:nvSpPr>
            <p:cNvPr name="Freeform 8" id="8"/>
            <p:cNvSpPr/>
            <p:nvPr/>
          </p:nvSpPr>
          <p:spPr>
            <a:xfrm flipH="false" flipV="false" rot="0">
              <a:off x="655320" y="655320"/>
              <a:ext cx="5039360" cy="5039360"/>
            </a:xfrm>
            <a:custGeom>
              <a:avLst/>
              <a:gdLst/>
              <a:ahLst/>
              <a:cxnLst/>
              <a:rect r="r" b="b" t="t" l="l"/>
              <a:pathLst>
                <a:path h="5039360" w="5039360">
                  <a:moveTo>
                    <a:pt x="2519680" y="0"/>
                  </a:moveTo>
                  <a:cubicBezTo>
                    <a:pt x="1127760" y="0"/>
                    <a:pt x="0" y="1127760"/>
                    <a:pt x="0" y="2519680"/>
                  </a:cubicBezTo>
                  <a:cubicBezTo>
                    <a:pt x="0" y="3911600"/>
                    <a:pt x="1127760" y="5039360"/>
                    <a:pt x="2519680" y="5039360"/>
                  </a:cubicBezTo>
                  <a:cubicBezTo>
                    <a:pt x="3911600" y="5039360"/>
                    <a:pt x="5039360" y="3911600"/>
                    <a:pt x="5039360" y="2519680"/>
                  </a:cubicBezTo>
                  <a:cubicBezTo>
                    <a:pt x="5039360" y="1127760"/>
                    <a:pt x="3911600" y="0"/>
                    <a:pt x="2519680" y="0"/>
                  </a:cubicBezTo>
                  <a:close/>
                </a:path>
              </a:pathLst>
            </a:custGeom>
            <a:blipFill>
              <a:blip r:embed="rId5"/>
              <a:stretch>
                <a:fillRect l="0" t="-16718" r="0" b="-16718"/>
              </a:stretch>
            </a:blipFill>
          </p:spPr>
        </p:sp>
        <p:sp>
          <p:nvSpPr>
            <p:cNvPr name="Freeform 9" id="9"/>
            <p:cNvSpPr/>
            <p:nvPr/>
          </p:nvSpPr>
          <p:spPr>
            <a:xfrm flipH="false" flipV="false" rot="0">
              <a:off x="0" y="0"/>
              <a:ext cx="6350000" cy="6350000"/>
            </a:xfrm>
            <a:custGeom>
              <a:avLst/>
              <a:gdLst/>
              <a:ahLst/>
              <a:cxnLst/>
              <a:rect r="r" b="b" t="t" l="l"/>
              <a:pathLst>
                <a:path h="6350000" w="6350000">
                  <a:moveTo>
                    <a:pt x="3175000" y="0"/>
                  </a:moveTo>
                  <a:cubicBezTo>
                    <a:pt x="1423670" y="0"/>
                    <a:pt x="0" y="1424940"/>
                    <a:pt x="0" y="3175000"/>
                  </a:cubicBezTo>
                  <a:cubicBezTo>
                    <a:pt x="0" y="4925060"/>
                    <a:pt x="1423670" y="6350000"/>
                    <a:pt x="3175000" y="6350000"/>
                  </a:cubicBezTo>
                  <a:cubicBezTo>
                    <a:pt x="4925060" y="6350000"/>
                    <a:pt x="6350000" y="4926330"/>
                    <a:pt x="6350000" y="3175000"/>
                  </a:cubicBezTo>
                  <a:cubicBezTo>
                    <a:pt x="6350000" y="1424940"/>
                    <a:pt x="4926330" y="0"/>
                    <a:pt x="3175000" y="0"/>
                  </a:cubicBezTo>
                  <a:close/>
                  <a:moveTo>
                    <a:pt x="3175000" y="5833110"/>
                  </a:moveTo>
                  <a:cubicBezTo>
                    <a:pt x="1709420" y="5833110"/>
                    <a:pt x="516890" y="4640580"/>
                    <a:pt x="516890" y="3175000"/>
                  </a:cubicBezTo>
                  <a:cubicBezTo>
                    <a:pt x="516890" y="1709420"/>
                    <a:pt x="1709420" y="516890"/>
                    <a:pt x="3175000" y="516890"/>
                  </a:cubicBezTo>
                  <a:cubicBezTo>
                    <a:pt x="4640580" y="516890"/>
                    <a:pt x="5833110" y="1709420"/>
                    <a:pt x="5833110" y="3175000"/>
                  </a:cubicBezTo>
                  <a:cubicBezTo>
                    <a:pt x="5833110" y="4640580"/>
                    <a:pt x="4640580" y="5833110"/>
                    <a:pt x="3175000" y="5833110"/>
                  </a:cubicBezTo>
                  <a:close/>
                </a:path>
              </a:pathLst>
            </a:custGeom>
            <a:solidFill>
              <a:srgbClr val="5EDB12"/>
            </a:solidFill>
          </p:spPr>
        </p:sp>
      </p:grpSp>
      <p:grpSp>
        <p:nvGrpSpPr>
          <p:cNvPr name="Group 10" id="10"/>
          <p:cNvGrpSpPr/>
          <p:nvPr/>
        </p:nvGrpSpPr>
        <p:grpSpPr>
          <a:xfrm rot="0">
            <a:off x="6126729" y="1655140"/>
            <a:ext cx="2811743" cy="2811743"/>
            <a:chOff x="0" y="0"/>
            <a:chExt cx="6350000" cy="6350000"/>
          </a:xfrm>
        </p:grpSpPr>
        <p:sp>
          <p:nvSpPr>
            <p:cNvPr name="Freeform 11" id="11"/>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5EDB12"/>
            </a:solidFill>
          </p:spPr>
        </p:sp>
      </p:grpSp>
      <p:pic>
        <p:nvPicPr>
          <p:cNvPr name="Picture 12" id="12"/>
          <p:cNvPicPr>
            <a:picLocks noChangeAspect="true"/>
          </p:cNvPicPr>
          <p:nvPr/>
        </p:nvPicPr>
        <p:blipFill>
          <a:blip r:embed="rId6"/>
          <a:stretch>
            <a:fillRect/>
          </a:stretch>
        </p:blipFill>
        <p:spPr>
          <a:xfrm rot="0">
            <a:off x="6409628" y="1938039"/>
            <a:ext cx="2245945" cy="2245945"/>
          </a:xfrm>
          <a:prstGeom prst="rect">
            <a:avLst/>
          </a:prstGeom>
        </p:spPr>
      </p:pic>
      <p:sp>
        <p:nvSpPr>
          <p:cNvPr name="TextBox 13" id="13"/>
          <p:cNvSpPr txBox="true"/>
          <p:nvPr/>
        </p:nvSpPr>
        <p:spPr>
          <a:xfrm rot="0">
            <a:off x="9948122" y="942975"/>
            <a:ext cx="7808562" cy="1730375"/>
          </a:xfrm>
          <a:prstGeom prst="rect">
            <a:avLst/>
          </a:prstGeom>
        </p:spPr>
        <p:txBody>
          <a:bodyPr anchor="t" rtlCol="false" tIns="0" lIns="0" bIns="0" rIns="0">
            <a:spAutoFit/>
          </a:bodyPr>
          <a:lstStyle/>
          <a:p>
            <a:pPr>
              <a:lnSpc>
                <a:spcPts val="6999"/>
              </a:lnSpc>
              <a:spcBef>
                <a:spcPct val="0"/>
              </a:spcBef>
            </a:pPr>
            <a:r>
              <a:rPr lang="en-US" sz="4999">
                <a:solidFill>
                  <a:srgbClr val="FFFFFF"/>
                </a:solidFill>
                <a:latin typeface="Montserrat Ultra-Bold"/>
              </a:rPr>
              <a:t>POTENTIAL NEW METRICS</a:t>
            </a:r>
          </a:p>
        </p:txBody>
      </p:sp>
      <p:sp>
        <p:nvSpPr>
          <p:cNvPr name="TextBox 14" id="14"/>
          <p:cNvSpPr txBox="true"/>
          <p:nvPr/>
        </p:nvSpPr>
        <p:spPr>
          <a:xfrm rot="0">
            <a:off x="9948122" y="3171426"/>
            <a:ext cx="7576658" cy="1889760"/>
          </a:xfrm>
          <a:prstGeom prst="rect">
            <a:avLst/>
          </a:prstGeom>
        </p:spPr>
        <p:txBody>
          <a:bodyPr anchor="t" rtlCol="false" tIns="0" lIns="0" bIns="0" rIns="0">
            <a:spAutoFit/>
          </a:bodyPr>
          <a:lstStyle/>
          <a:p>
            <a:pPr>
              <a:lnSpc>
                <a:spcPts val="5040"/>
              </a:lnSpc>
              <a:spcBef>
                <a:spcPct val="0"/>
              </a:spcBef>
            </a:pPr>
            <a:r>
              <a:rPr lang="en-US" sz="3600">
                <a:solidFill>
                  <a:srgbClr val="FFFFFF"/>
                </a:solidFill>
                <a:latin typeface="Open Sans Bold"/>
              </a:rPr>
              <a:t>Green Terp can utilize UMD’s network to monitor other indicators of success</a:t>
            </a:r>
          </a:p>
        </p:txBody>
      </p:sp>
      <p:sp>
        <p:nvSpPr>
          <p:cNvPr name="TextBox 15" id="15"/>
          <p:cNvSpPr txBox="true"/>
          <p:nvPr/>
        </p:nvSpPr>
        <p:spPr>
          <a:xfrm rot="0">
            <a:off x="9948122" y="5559261"/>
            <a:ext cx="6408714" cy="1251585"/>
          </a:xfrm>
          <a:prstGeom prst="rect">
            <a:avLst/>
          </a:prstGeom>
        </p:spPr>
        <p:txBody>
          <a:bodyPr anchor="t" rtlCol="false" tIns="0" lIns="0" bIns="0" rIns="0">
            <a:spAutoFit/>
          </a:bodyPr>
          <a:lstStyle/>
          <a:p>
            <a:pPr>
              <a:lnSpc>
                <a:spcPts val="5040"/>
              </a:lnSpc>
              <a:spcBef>
                <a:spcPct val="0"/>
              </a:spcBef>
            </a:pPr>
            <a:r>
              <a:rPr lang="en-US" sz="3600">
                <a:solidFill>
                  <a:srgbClr val="FFFFFF"/>
                </a:solidFill>
                <a:latin typeface="Open Sans Italics"/>
              </a:rPr>
              <a:t>Are recycling bins filling up faster after registration?</a:t>
            </a:r>
          </a:p>
        </p:txBody>
      </p:sp>
      <p:grpSp>
        <p:nvGrpSpPr>
          <p:cNvPr name="Group 16" id="16"/>
          <p:cNvGrpSpPr/>
          <p:nvPr/>
        </p:nvGrpSpPr>
        <p:grpSpPr>
          <a:xfrm rot="-10800000">
            <a:off x="1366043" y="6028116"/>
            <a:ext cx="621302" cy="621302"/>
            <a:chOff x="0" y="0"/>
            <a:chExt cx="6350000" cy="6350000"/>
          </a:xfrm>
        </p:grpSpPr>
        <p:sp>
          <p:nvSpPr>
            <p:cNvPr name="Freeform 17" id="17"/>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5EDB12">
                <a:alpha val="69804"/>
              </a:srgbClr>
            </a:solidFill>
          </p:spPr>
        </p:sp>
      </p:grpSp>
      <p:grpSp>
        <p:nvGrpSpPr>
          <p:cNvPr name="Group 18" id="18"/>
          <p:cNvGrpSpPr/>
          <p:nvPr/>
        </p:nvGrpSpPr>
        <p:grpSpPr>
          <a:xfrm rot="-10800000">
            <a:off x="2633584" y="6609329"/>
            <a:ext cx="1153016" cy="1153016"/>
            <a:chOff x="0" y="0"/>
            <a:chExt cx="6350000" cy="6350000"/>
          </a:xfrm>
        </p:grpSpPr>
        <p:sp>
          <p:nvSpPr>
            <p:cNvPr name="Freeform 19" id="19"/>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5EDB12">
                <a:alpha val="69804"/>
              </a:srgbClr>
            </a:solidFill>
          </p:spPr>
        </p:sp>
      </p:grpSp>
      <p:sp>
        <p:nvSpPr>
          <p:cNvPr name="TextBox 20" id="20"/>
          <p:cNvSpPr txBox="true"/>
          <p:nvPr/>
        </p:nvSpPr>
        <p:spPr>
          <a:xfrm rot="0">
            <a:off x="9948122" y="8504230"/>
            <a:ext cx="6408714" cy="1251585"/>
          </a:xfrm>
          <a:prstGeom prst="rect">
            <a:avLst/>
          </a:prstGeom>
        </p:spPr>
        <p:txBody>
          <a:bodyPr anchor="t" rtlCol="false" tIns="0" lIns="0" bIns="0" rIns="0">
            <a:spAutoFit/>
          </a:bodyPr>
          <a:lstStyle/>
          <a:p>
            <a:pPr>
              <a:lnSpc>
                <a:spcPts val="5040"/>
              </a:lnSpc>
              <a:spcBef>
                <a:spcPct val="0"/>
              </a:spcBef>
            </a:pPr>
            <a:r>
              <a:rPr lang="en-US" sz="3600">
                <a:solidFill>
                  <a:srgbClr val="FFFFFF"/>
                </a:solidFill>
                <a:latin typeface="Open Sans Italics"/>
              </a:rPr>
              <a:t>Are parking lots more vacant after registration</a:t>
            </a:r>
          </a:p>
        </p:txBody>
      </p:sp>
      <p:sp>
        <p:nvSpPr>
          <p:cNvPr name="TextBox 21" id="21"/>
          <p:cNvSpPr txBox="true"/>
          <p:nvPr/>
        </p:nvSpPr>
        <p:spPr>
          <a:xfrm rot="0">
            <a:off x="9948122" y="7079836"/>
            <a:ext cx="6408714" cy="1251585"/>
          </a:xfrm>
          <a:prstGeom prst="rect">
            <a:avLst/>
          </a:prstGeom>
        </p:spPr>
        <p:txBody>
          <a:bodyPr anchor="t" rtlCol="false" tIns="0" lIns="0" bIns="0" rIns="0">
            <a:spAutoFit/>
          </a:bodyPr>
          <a:lstStyle/>
          <a:p>
            <a:pPr>
              <a:lnSpc>
                <a:spcPts val="5040"/>
              </a:lnSpc>
              <a:spcBef>
                <a:spcPct val="0"/>
              </a:spcBef>
            </a:pPr>
            <a:r>
              <a:rPr lang="en-US" sz="3600">
                <a:solidFill>
                  <a:srgbClr val="FFFFFF"/>
                </a:solidFill>
                <a:latin typeface="Open Sans Italics"/>
              </a:rPr>
              <a:t>Monitoring attendance at sustanability events</a:t>
            </a:r>
          </a:p>
        </p:txBody>
      </p:sp>
      <p:sp>
        <p:nvSpPr>
          <p:cNvPr name="TextBox 22" id="22"/>
          <p:cNvSpPr txBox="true"/>
          <p:nvPr/>
        </p:nvSpPr>
        <p:spPr>
          <a:xfrm rot="0">
            <a:off x="14250161" y="9651791"/>
            <a:ext cx="4284936" cy="538083"/>
          </a:xfrm>
          <a:prstGeom prst="rect">
            <a:avLst/>
          </a:prstGeom>
        </p:spPr>
        <p:txBody>
          <a:bodyPr anchor="t" rtlCol="false" tIns="0" lIns="0" bIns="0" rIns="0">
            <a:spAutoFit/>
          </a:bodyPr>
          <a:lstStyle/>
          <a:p>
            <a:pPr algn="ctr">
              <a:lnSpc>
                <a:spcPts val="4456"/>
              </a:lnSpc>
            </a:pPr>
            <a:r>
              <a:rPr lang="en-US" sz="3183">
                <a:solidFill>
                  <a:srgbClr val="FFFFFF"/>
                </a:solidFill>
                <a:latin typeface="Canva Sans"/>
              </a:rPr>
              <a:t>Speaker: Aidan</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333" r="0" b="-9333"/>
            </a:stretch>
          </a:blipFill>
        </p:spPr>
      </p:sp>
      <p:sp>
        <p:nvSpPr>
          <p:cNvPr name="Freeform 3" id="3"/>
          <p:cNvSpPr/>
          <p:nvPr/>
        </p:nvSpPr>
        <p:spPr>
          <a:xfrm flipH="false" flipV="false" rot="0">
            <a:off x="1028700" y="709076"/>
            <a:ext cx="337343" cy="319624"/>
          </a:xfrm>
          <a:custGeom>
            <a:avLst/>
            <a:gdLst/>
            <a:ahLst/>
            <a:cxnLst/>
            <a:rect r="r" b="b" t="t" l="l"/>
            <a:pathLst>
              <a:path h="319624" w="337343">
                <a:moveTo>
                  <a:pt x="0" y="0"/>
                </a:moveTo>
                <a:lnTo>
                  <a:pt x="337343" y="0"/>
                </a:lnTo>
                <a:lnTo>
                  <a:pt x="337343" y="319624"/>
                </a:lnTo>
                <a:lnTo>
                  <a:pt x="0" y="31962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1841963" y="7089904"/>
            <a:ext cx="1153016" cy="1153016"/>
            <a:chOff x="0" y="0"/>
            <a:chExt cx="6350000" cy="6350000"/>
          </a:xfrm>
        </p:grpSpPr>
        <p:sp>
          <p:nvSpPr>
            <p:cNvPr name="Freeform 5" id="5"/>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5EDB12">
                <a:alpha val="6667"/>
              </a:srgbClr>
            </a:solidFill>
          </p:spPr>
        </p:sp>
      </p:grpSp>
      <p:grpSp>
        <p:nvGrpSpPr>
          <p:cNvPr name="Group 6" id="6"/>
          <p:cNvGrpSpPr/>
          <p:nvPr/>
        </p:nvGrpSpPr>
        <p:grpSpPr>
          <a:xfrm rot="0">
            <a:off x="-485022" y="7912483"/>
            <a:ext cx="2615770" cy="2615770"/>
            <a:chOff x="0" y="0"/>
            <a:chExt cx="6350000" cy="6350000"/>
          </a:xfrm>
        </p:grpSpPr>
        <p:sp>
          <p:nvSpPr>
            <p:cNvPr name="Freeform 7" id="7"/>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5EDB12">
                <a:alpha val="6667"/>
              </a:srgbClr>
            </a:solidFill>
          </p:spPr>
        </p:sp>
      </p:grpSp>
      <p:grpSp>
        <p:nvGrpSpPr>
          <p:cNvPr name="Group 8" id="8"/>
          <p:cNvGrpSpPr/>
          <p:nvPr/>
        </p:nvGrpSpPr>
        <p:grpSpPr>
          <a:xfrm rot="-10800000">
            <a:off x="15293021" y="1385527"/>
            <a:ext cx="1153016" cy="1153016"/>
            <a:chOff x="0" y="0"/>
            <a:chExt cx="6350000" cy="6350000"/>
          </a:xfrm>
        </p:grpSpPr>
        <p:sp>
          <p:nvSpPr>
            <p:cNvPr name="Freeform 9" id="9"/>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5EDB12">
                <a:alpha val="6667"/>
              </a:srgbClr>
            </a:solidFill>
          </p:spPr>
        </p:sp>
      </p:grpSp>
      <p:grpSp>
        <p:nvGrpSpPr>
          <p:cNvPr name="Group 10" id="10"/>
          <p:cNvGrpSpPr/>
          <p:nvPr/>
        </p:nvGrpSpPr>
        <p:grpSpPr>
          <a:xfrm rot="-10800000">
            <a:off x="16157252" y="-899805"/>
            <a:ext cx="2615770" cy="2615770"/>
            <a:chOff x="0" y="0"/>
            <a:chExt cx="6350000" cy="6350000"/>
          </a:xfrm>
        </p:grpSpPr>
        <p:sp>
          <p:nvSpPr>
            <p:cNvPr name="Freeform 11" id="11"/>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5EDB12">
                <a:alpha val="6667"/>
              </a:srgbClr>
            </a:solidFill>
          </p:spPr>
        </p:sp>
      </p:grpSp>
      <p:grpSp>
        <p:nvGrpSpPr>
          <p:cNvPr name="Group 12" id="12"/>
          <p:cNvGrpSpPr>
            <a:grpSpLocks noChangeAspect="true"/>
          </p:cNvGrpSpPr>
          <p:nvPr/>
        </p:nvGrpSpPr>
        <p:grpSpPr>
          <a:xfrm rot="0">
            <a:off x="4000500" y="-5143500"/>
            <a:ext cx="10287000" cy="10287000"/>
            <a:chOff x="0" y="0"/>
            <a:chExt cx="1708150" cy="1708150"/>
          </a:xfrm>
        </p:grpSpPr>
        <p:sp>
          <p:nvSpPr>
            <p:cNvPr name="Freeform 13" id="13"/>
            <p:cNvSpPr/>
            <p:nvPr/>
          </p:nvSpPr>
          <p:spPr>
            <a:xfrm flipH="false" flipV="false" rot="0">
              <a:off x="0" y="0"/>
              <a:ext cx="1708150" cy="1708150"/>
            </a:xfrm>
            <a:custGeom>
              <a:avLst/>
              <a:gdLst/>
              <a:ahLst/>
              <a:cxnLst/>
              <a:rect r="r" b="b" t="t" l="l"/>
              <a:pathLst>
                <a:path h="1708150" w="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5EDB12"/>
            </a:solidFill>
          </p:spPr>
        </p:sp>
      </p:grpSp>
      <p:sp>
        <p:nvSpPr>
          <p:cNvPr name="TextBox 14" id="14"/>
          <p:cNvSpPr txBox="true"/>
          <p:nvPr/>
        </p:nvSpPr>
        <p:spPr>
          <a:xfrm rot="0">
            <a:off x="1028700" y="5241285"/>
            <a:ext cx="16230600" cy="2552963"/>
          </a:xfrm>
          <a:prstGeom prst="rect">
            <a:avLst/>
          </a:prstGeom>
        </p:spPr>
        <p:txBody>
          <a:bodyPr anchor="t" rtlCol="false" tIns="0" lIns="0" bIns="0" rIns="0">
            <a:spAutoFit/>
          </a:bodyPr>
          <a:lstStyle/>
          <a:p>
            <a:pPr algn="ctr">
              <a:lnSpc>
                <a:spcPts val="20980"/>
              </a:lnSpc>
              <a:spcBef>
                <a:spcPct val="0"/>
              </a:spcBef>
            </a:pPr>
            <a:r>
              <a:rPr lang="en-US" sz="14986">
                <a:solidFill>
                  <a:srgbClr val="FFFFFF"/>
                </a:solidFill>
                <a:latin typeface="Montserrat Ultra-Bold"/>
              </a:rPr>
              <a:t>THANK YOU</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172E08"/>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709076"/>
            <a:ext cx="337343" cy="319624"/>
          </a:xfrm>
          <a:custGeom>
            <a:avLst/>
            <a:gdLst/>
            <a:ahLst/>
            <a:cxnLst/>
            <a:rect r="r" b="b" t="t" l="l"/>
            <a:pathLst>
              <a:path h="319624" w="337343">
                <a:moveTo>
                  <a:pt x="0" y="0"/>
                </a:moveTo>
                <a:lnTo>
                  <a:pt x="337343" y="0"/>
                </a:lnTo>
                <a:lnTo>
                  <a:pt x="337343" y="319624"/>
                </a:lnTo>
                <a:lnTo>
                  <a:pt x="0" y="31962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533920" y="3607356"/>
            <a:ext cx="3798940" cy="5612185"/>
            <a:chOff x="0" y="0"/>
            <a:chExt cx="5065253" cy="7482913"/>
          </a:xfrm>
        </p:grpSpPr>
        <p:grpSp>
          <p:nvGrpSpPr>
            <p:cNvPr name="Group 4" id="4"/>
            <p:cNvGrpSpPr>
              <a:grpSpLocks noChangeAspect="true"/>
            </p:cNvGrpSpPr>
            <p:nvPr/>
          </p:nvGrpSpPr>
          <p:grpSpPr>
            <a:xfrm rot="0">
              <a:off x="0" y="0"/>
              <a:ext cx="5065253" cy="5065253"/>
              <a:chOff x="0" y="0"/>
              <a:chExt cx="6350000" cy="6350000"/>
            </a:xfrm>
          </p:grpSpPr>
          <p:sp>
            <p:nvSpPr>
              <p:cNvPr name="Freeform 5" id="5"/>
              <p:cNvSpPr/>
              <p:nvPr/>
            </p:nvSpPr>
            <p:spPr>
              <a:xfrm flipH="false" flipV="false" rot="0">
                <a:off x="655320" y="655320"/>
                <a:ext cx="5039360" cy="5039360"/>
              </a:xfrm>
              <a:custGeom>
                <a:avLst/>
                <a:gdLst/>
                <a:ahLst/>
                <a:cxnLst/>
                <a:rect r="r" b="b" t="t" l="l"/>
                <a:pathLst>
                  <a:path h="5039360" w="5039360">
                    <a:moveTo>
                      <a:pt x="2519680" y="0"/>
                    </a:moveTo>
                    <a:cubicBezTo>
                      <a:pt x="1127760" y="0"/>
                      <a:pt x="0" y="1127760"/>
                      <a:pt x="0" y="2519680"/>
                    </a:cubicBezTo>
                    <a:cubicBezTo>
                      <a:pt x="0" y="3911600"/>
                      <a:pt x="1127760" y="5039360"/>
                      <a:pt x="2519680" y="5039360"/>
                    </a:cubicBezTo>
                    <a:cubicBezTo>
                      <a:pt x="3911600" y="5039360"/>
                      <a:pt x="5039360" y="3911600"/>
                      <a:pt x="5039360" y="2519680"/>
                    </a:cubicBezTo>
                    <a:cubicBezTo>
                      <a:pt x="5039360" y="1127760"/>
                      <a:pt x="3911600" y="0"/>
                      <a:pt x="2519680" y="0"/>
                    </a:cubicBezTo>
                    <a:close/>
                  </a:path>
                </a:pathLst>
              </a:custGeom>
              <a:blipFill>
                <a:blip r:embed="rId4"/>
                <a:stretch>
                  <a:fillRect l="0" t="-9377" r="0" b="-40768"/>
                </a:stretch>
              </a:blipFill>
            </p:spPr>
          </p:sp>
          <p:sp>
            <p:nvSpPr>
              <p:cNvPr name="Freeform 6" id="6"/>
              <p:cNvSpPr/>
              <p:nvPr/>
            </p:nvSpPr>
            <p:spPr>
              <a:xfrm flipH="false" flipV="false" rot="0">
                <a:off x="0" y="0"/>
                <a:ext cx="6350000" cy="6350000"/>
              </a:xfrm>
              <a:custGeom>
                <a:avLst/>
                <a:gdLst/>
                <a:ahLst/>
                <a:cxnLst/>
                <a:rect r="r" b="b" t="t" l="l"/>
                <a:pathLst>
                  <a:path h="6350000" w="6350000">
                    <a:moveTo>
                      <a:pt x="3175000" y="0"/>
                    </a:moveTo>
                    <a:cubicBezTo>
                      <a:pt x="1423670" y="0"/>
                      <a:pt x="0" y="1424940"/>
                      <a:pt x="0" y="3175000"/>
                    </a:cubicBezTo>
                    <a:cubicBezTo>
                      <a:pt x="0" y="4925060"/>
                      <a:pt x="1423670" y="6350000"/>
                      <a:pt x="3175000" y="6350000"/>
                    </a:cubicBezTo>
                    <a:cubicBezTo>
                      <a:pt x="4925060" y="6350000"/>
                      <a:pt x="6350000" y="4926330"/>
                      <a:pt x="6350000" y="3175000"/>
                    </a:cubicBezTo>
                    <a:cubicBezTo>
                      <a:pt x="6350000" y="1424940"/>
                      <a:pt x="4926330" y="0"/>
                      <a:pt x="3175000" y="0"/>
                    </a:cubicBezTo>
                    <a:close/>
                    <a:moveTo>
                      <a:pt x="3175000" y="5833110"/>
                    </a:moveTo>
                    <a:cubicBezTo>
                      <a:pt x="1709420" y="5833110"/>
                      <a:pt x="516890" y="4640580"/>
                      <a:pt x="516890" y="3175000"/>
                    </a:cubicBezTo>
                    <a:cubicBezTo>
                      <a:pt x="516890" y="1709420"/>
                      <a:pt x="1709420" y="516890"/>
                      <a:pt x="3175000" y="516890"/>
                    </a:cubicBezTo>
                    <a:cubicBezTo>
                      <a:pt x="4640580" y="516890"/>
                      <a:pt x="5833110" y="1709420"/>
                      <a:pt x="5833110" y="3175000"/>
                    </a:cubicBezTo>
                    <a:cubicBezTo>
                      <a:pt x="5833110" y="4640580"/>
                      <a:pt x="4640580" y="5833110"/>
                      <a:pt x="3175000" y="5833110"/>
                    </a:cubicBezTo>
                    <a:close/>
                  </a:path>
                </a:pathLst>
              </a:custGeom>
              <a:solidFill>
                <a:srgbClr val="5EDB12"/>
              </a:solidFill>
            </p:spPr>
          </p:sp>
        </p:grpSp>
        <p:sp>
          <p:nvSpPr>
            <p:cNvPr name="TextBox 7" id="7"/>
            <p:cNvSpPr txBox="true"/>
            <p:nvPr/>
          </p:nvSpPr>
          <p:spPr>
            <a:xfrm rot="0">
              <a:off x="175041" y="6251513"/>
              <a:ext cx="4764947" cy="1231400"/>
            </a:xfrm>
            <a:prstGeom prst="rect">
              <a:avLst/>
            </a:prstGeom>
          </p:spPr>
          <p:txBody>
            <a:bodyPr anchor="t" rtlCol="false" tIns="0" lIns="0" bIns="0" rIns="0">
              <a:spAutoFit/>
            </a:bodyPr>
            <a:lstStyle/>
            <a:p>
              <a:pPr algn="ctr">
                <a:lnSpc>
                  <a:spcPts val="2533"/>
                </a:lnSpc>
                <a:spcBef>
                  <a:spcPct val="0"/>
                </a:spcBef>
              </a:pPr>
              <a:r>
                <a:rPr lang="en-US" sz="1809">
                  <a:solidFill>
                    <a:srgbClr val="5EDB12"/>
                  </a:solidFill>
                  <a:latin typeface="Open Sans"/>
                </a:rPr>
                <a:t>Masters of Finance, B.S. Management &amp; Operations Management/Business Analytics</a:t>
              </a:r>
            </a:p>
          </p:txBody>
        </p:sp>
        <p:sp>
          <p:nvSpPr>
            <p:cNvPr name="TextBox 8" id="8"/>
            <p:cNvSpPr txBox="true"/>
            <p:nvPr/>
          </p:nvSpPr>
          <p:spPr>
            <a:xfrm rot="0">
              <a:off x="125265" y="5610854"/>
              <a:ext cx="4814723" cy="486712"/>
            </a:xfrm>
            <a:prstGeom prst="rect">
              <a:avLst/>
            </a:prstGeom>
          </p:spPr>
          <p:txBody>
            <a:bodyPr anchor="t" rtlCol="false" tIns="0" lIns="0" bIns="0" rIns="0">
              <a:spAutoFit/>
            </a:bodyPr>
            <a:lstStyle/>
            <a:p>
              <a:pPr algn="ctr">
                <a:lnSpc>
                  <a:spcPts val="3096"/>
                </a:lnSpc>
                <a:spcBef>
                  <a:spcPct val="0"/>
                </a:spcBef>
              </a:pPr>
              <a:r>
                <a:rPr lang="en-US" sz="2211">
                  <a:solidFill>
                    <a:srgbClr val="FFFFFF"/>
                  </a:solidFill>
                  <a:latin typeface="Open Sans Bold"/>
                </a:rPr>
                <a:t>James Dawson</a:t>
              </a:r>
            </a:p>
          </p:txBody>
        </p:sp>
      </p:grpSp>
      <p:grpSp>
        <p:nvGrpSpPr>
          <p:cNvPr name="Group 9" id="9"/>
          <p:cNvGrpSpPr>
            <a:grpSpLocks noChangeAspect="true"/>
          </p:cNvGrpSpPr>
          <p:nvPr/>
        </p:nvGrpSpPr>
        <p:grpSpPr>
          <a:xfrm rot="0">
            <a:off x="5003898" y="3607356"/>
            <a:ext cx="3778459" cy="3778459"/>
            <a:chOff x="0" y="0"/>
            <a:chExt cx="6350000" cy="6350000"/>
          </a:xfrm>
        </p:grpSpPr>
        <p:sp>
          <p:nvSpPr>
            <p:cNvPr name="Freeform 10" id="10"/>
            <p:cNvSpPr/>
            <p:nvPr/>
          </p:nvSpPr>
          <p:spPr>
            <a:xfrm flipH="false" flipV="false" rot="0">
              <a:off x="655320" y="655320"/>
              <a:ext cx="5039360" cy="5039360"/>
            </a:xfrm>
            <a:custGeom>
              <a:avLst/>
              <a:gdLst/>
              <a:ahLst/>
              <a:cxnLst/>
              <a:rect r="r" b="b" t="t" l="l"/>
              <a:pathLst>
                <a:path h="5039360" w="5039360">
                  <a:moveTo>
                    <a:pt x="2519680" y="0"/>
                  </a:moveTo>
                  <a:cubicBezTo>
                    <a:pt x="1127760" y="0"/>
                    <a:pt x="0" y="1127760"/>
                    <a:pt x="0" y="2519680"/>
                  </a:cubicBezTo>
                  <a:cubicBezTo>
                    <a:pt x="0" y="3911600"/>
                    <a:pt x="1127760" y="5039360"/>
                    <a:pt x="2519680" y="5039360"/>
                  </a:cubicBezTo>
                  <a:cubicBezTo>
                    <a:pt x="3911600" y="5039360"/>
                    <a:pt x="5039360" y="3911600"/>
                    <a:pt x="5039360" y="2519680"/>
                  </a:cubicBezTo>
                  <a:cubicBezTo>
                    <a:pt x="5039360" y="1127760"/>
                    <a:pt x="3911600" y="0"/>
                    <a:pt x="2519680" y="0"/>
                  </a:cubicBezTo>
                  <a:close/>
                </a:path>
              </a:pathLst>
            </a:custGeom>
            <a:solidFill>
              <a:srgbClr val="000000">
                <a:alpha val="0"/>
              </a:srgbClr>
            </a:solidFill>
            <a:ln w="12700">
              <a:solidFill>
                <a:srgbClr val="000000"/>
              </a:solidFill>
            </a:ln>
          </p:spPr>
        </p:sp>
        <p:sp>
          <p:nvSpPr>
            <p:cNvPr name="Freeform 11" id="11"/>
            <p:cNvSpPr/>
            <p:nvPr/>
          </p:nvSpPr>
          <p:spPr>
            <a:xfrm flipH="false" flipV="false" rot="0">
              <a:off x="0" y="0"/>
              <a:ext cx="6350000" cy="6350000"/>
            </a:xfrm>
            <a:custGeom>
              <a:avLst/>
              <a:gdLst/>
              <a:ahLst/>
              <a:cxnLst/>
              <a:rect r="r" b="b" t="t" l="l"/>
              <a:pathLst>
                <a:path h="6350000" w="6350000">
                  <a:moveTo>
                    <a:pt x="3175000" y="0"/>
                  </a:moveTo>
                  <a:cubicBezTo>
                    <a:pt x="1423670" y="0"/>
                    <a:pt x="0" y="1424940"/>
                    <a:pt x="0" y="3175000"/>
                  </a:cubicBezTo>
                  <a:cubicBezTo>
                    <a:pt x="0" y="4925060"/>
                    <a:pt x="1423670" y="6350000"/>
                    <a:pt x="3175000" y="6350000"/>
                  </a:cubicBezTo>
                  <a:cubicBezTo>
                    <a:pt x="4925060" y="6350000"/>
                    <a:pt x="6350000" y="4926330"/>
                    <a:pt x="6350000" y="3175000"/>
                  </a:cubicBezTo>
                  <a:cubicBezTo>
                    <a:pt x="6350000" y="1424940"/>
                    <a:pt x="4926330" y="0"/>
                    <a:pt x="3175000" y="0"/>
                  </a:cubicBezTo>
                  <a:close/>
                  <a:moveTo>
                    <a:pt x="3175000" y="5833110"/>
                  </a:moveTo>
                  <a:cubicBezTo>
                    <a:pt x="1709420" y="5833110"/>
                    <a:pt x="516890" y="4640580"/>
                    <a:pt x="516890" y="3175000"/>
                  </a:cubicBezTo>
                  <a:cubicBezTo>
                    <a:pt x="516890" y="1709420"/>
                    <a:pt x="1709420" y="516890"/>
                    <a:pt x="3175000" y="516890"/>
                  </a:cubicBezTo>
                  <a:cubicBezTo>
                    <a:pt x="4640580" y="516890"/>
                    <a:pt x="5833110" y="1709420"/>
                    <a:pt x="5833110" y="3175000"/>
                  </a:cubicBezTo>
                  <a:cubicBezTo>
                    <a:pt x="5833110" y="4640580"/>
                    <a:pt x="4640580" y="5833110"/>
                    <a:pt x="3175000" y="5833110"/>
                  </a:cubicBezTo>
                  <a:close/>
                </a:path>
              </a:pathLst>
            </a:custGeom>
            <a:solidFill>
              <a:srgbClr val="5EDB12"/>
            </a:solidFill>
          </p:spPr>
        </p:sp>
      </p:grpSp>
      <p:sp>
        <p:nvSpPr>
          <p:cNvPr name="TextBox 12" id="12"/>
          <p:cNvSpPr txBox="true"/>
          <p:nvPr/>
        </p:nvSpPr>
        <p:spPr>
          <a:xfrm rot="0">
            <a:off x="5134471" y="8263454"/>
            <a:ext cx="3554444" cy="925830"/>
          </a:xfrm>
          <a:prstGeom prst="rect">
            <a:avLst/>
          </a:prstGeom>
        </p:spPr>
        <p:txBody>
          <a:bodyPr anchor="t" rtlCol="false" tIns="0" lIns="0" bIns="0" rIns="0">
            <a:spAutoFit/>
          </a:bodyPr>
          <a:lstStyle/>
          <a:p>
            <a:pPr algn="ctr">
              <a:lnSpc>
                <a:spcPts val="2519"/>
              </a:lnSpc>
            </a:pPr>
            <a:r>
              <a:rPr lang="en-US" sz="1799">
                <a:solidFill>
                  <a:srgbClr val="5EDB12"/>
                </a:solidFill>
                <a:latin typeface="Open Sans"/>
              </a:rPr>
              <a:t>Operations Management and Business Analytics Senior</a:t>
            </a:r>
          </a:p>
          <a:p>
            <a:pPr algn="ctr">
              <a:lnSpc>
                <a:spcPts val="2519"/>
              </a:lnSpc>
              <a:spcBef>
                <a:spcPct val="0"/>
              </a:spcBef>
            </a:pPr>
          </a:p>
        </p:txBody>
      </p:sp>
      <p:sp>
        <p:nvSpPr>
          <p:cNvPr name="TextBox 13" id="13"/>
          <p:cNvSpPr txBox="true"/>
          <p:nvPr/>
        </p:nvSpPr>
        <p:spPr>
          <a:xfrm rot="0">
            <a:off x="5097340" y="7783130"/>
            <a:ext cx="3591574" cy="372745"/>
          </a:xfrm>
          <a:prstGeom prst="rect">
            <a:avLst/>
          </a:prstGeom>
        </p:spPr>
        <p:txBody>
          <a:bodyPr anchor="t" rtlCol="false" tIns="0" lIns="0" bIns="0" rIns="0">
            <a:spAutoFit/>
          </a:bodyPr>
          <a:lstStyle/>
          <a:p>
            <a:pPr algn="ctr">
              <a:lnSpc>
                <a:spcPts val="3079"/>
              </a:lnSpc>
              <a:spcBef>
                <a:spcPct val="0"/>
              </a:spcBef>
            </a:pPr>
            <a:r>
              <a:rPr lang="en-US" sz="2199">
                <a:solidFill>
                  <a:srgbClr val="FFFFFF"/>
                </a:solidFill>
                <a:latin typeface="Open Sans Bold"/>
              </a:rPr>
              <a:t>Aidan Powers</a:t>
            </a:r>
          </a:p>
        </p:txBody>
      </p:sp>
      <p:grpSp>
        <p:nvGrpSpPr>
          <p:cNvPr name="Group 14" id="14"/>
          <p:cNvGrpSpPr>
            <a:grpSpLocks noChangeAspect="true"/>
          </p:cNvGrpSpPr>
          <p:nvPr/>
        </p:nvGrpSpPr>
        <p:grpSpPr>
          <a:xfrm rot="0">
            <a:off x="9477681" y="3607356"/>
            <a:ext cx="3778459" cy="3778459"/>
            <a:chOff x="0" y="0"/>
            <a:chExt cx="6350000" cy="6350000"/>
          </a:xfrm>
        </p:grpSpPr>
        <p:sp>
          <p:nvSpPr>
            <p:cNvPr name="Freeform 15" id="15"/>
            <p:cNvSpPr/>
            <p:nvPr/>
          </p:nvSpPr>
          <p:spPr>
            <a:xfrm flipH="false" flipV="false" rot="0">
              <a:off x="655320" y="655320"/>
              <a:ext cx="5039360" cy="5039360"/>
            </a:xfrm>
            <a:custGeom>
              <a:avLst/>
              <a:gdLst/>
              <a:ahLst/>
              <a:cxnLst/>
              <a:rect r="r" b="b" t="t" l="l"/>
              <a:pathLst>
                <a:path h="5039360" w="5039360">
                  <a:moveTo>
                    <a:pt x="2519680" y="0"/>
                  </a:moveTo>
                  <a:cubicBezTo>
                    <a:pt x="1127760" y="0"/>
                    <a:pt x="0" y="1127760"/>
                    <a:pt x="0" y="2519680"/>
                  </a:cubicBezTo>
                  <a:cubicBezTo>
                    <a:pt x="0" y="3911600"/>
                    <a:pt x="1127760" y="5039360"/>
                    <a:pt x="2519680" y="5039360"/>
                  </a:cubicBezTo>
                  <a:cubicBezTo>
                    <a:pt x="3911600" y="5039360"/>
                    <a:pt x="5039360" y="3911600"/>
                    <a:pt x="5039360" y="2519680"/>
                  </a:cubicBezTo>
                  <a:cubicBezTo>
                    <a:pt x="5039360" y="1127760"/>
                    <a:pt x="3911600" y="0"/>
                    <a:pt x="2519680" y="0"/>
                  </a:cubicBezTo>
                  <a:close/>
                </a:path>
              </a:pathLst>
            </a:custGeom>
            <a:solidFill>
              <a:srgbClr val="000000">
                <a:alpha val="0"/>
              </a:srgbClr>
            </a:solidFill>
            <a:ln w="12700">
              <a:solidFill>
                <a:srgbClr val="000000"/>
              </a:solidFill>
            </a:ln>
          </p:spPr>
        </p:sp>
        <p:sp>
          <p:nvSpPr>
            <p:cNvPr name="Freeform 16" id="16"/>
            <p:cNvSpPr/>
            <p:nvPr/>
          </p:nvSpPr>
          <p:spPr>
            <a:xfrm flipH="false" flipV="false" rot="0">
              <a:off x="0" y="0"/>
              <a:ext cx="6350000" cy="6350000"/>
            </a:xfrm>
            <a:custGeom>
              <a:avLst/>
              <a:gdLst/>
              <a:ahLst/>
              <a:cxnLst/>
              <a:rect r="r" b="b" t="t" l="l"/>
              <a:pathLst>
                <a:path h="6350000" w="6350000">
                  <a:moveTo>
                    <a:pt x="3175000" y="0"/>
                  </a:moveTo>
                  <a:cubicBezTo>
                    <a:pt x="1423670" y="0"/>
                    <a:pt x="0" y="1424940"/>
                    <a:pt x="0" y="3175000"/>
                  </a:cubicBezTo>
                  <a:cubicBezTo>
                    <a:pt x="0" y="4925060"/>
                    <a:pt x="1423670" y="6350000"/>
                    <a:pt x="3175000" y="6350000"/>
                  </a:cubicBezTo>
                  <a:cubicBezTo>
                    <a:pt x="4925060" y="6350000"/>
                    <a:pt x="6350000" y="4926330"/>
                    <a:pt x="6350000" y="3175000"/>
                  </a:cubicBezTo>
                  <a:cubicBezTo>
                    <a:pt x="6350000" y="1424940"/>
                    <a:pt x="4926330" y="0"/>
                    <a:pt x="3175000" y="0"/>
                  </a:cubicBezTo>
                  <a:close/>
                  <a:moveTo>
                    <a:pt x="3175000" y="5833110"/>
                  </a:moveTo>
                  <a:cubicBezTo>
                    <a:pt x="1709420" y="5833110"/>
                    <a:pt x="516890" y="4640580"/>
                    <a:pt x="516890" y="3175000"/>
                  </a:cubicBezTo>
                  <a:cubicBezTo>
                    <a:pt x="516890" y="1709420"/>
                    <a:pt x="1709420" y="516890"/>
                    <a:pt x="3175000" y="516890"/>
                  </a:cubicBezTo>
                  <a:cubicBezTo>
                    <a:pt x="4640580" y="516890"/>
                    <a:pt x="5833110" y="1709420"/>
                    <a:pt x="5833110" y="3175000"/>
                  </a:cubicBezTo>
                  <a:cubicBezTo>
                    <a:pt x="5833110" y="4640580"/>
                    <a:pt x="4640580" y="5833110"/>
                    <a:pt x="3175000" y="5833110"/>
                  </a:cubicBezTo>
                  <a:close/>
                </a:path>
              </a:pathLst>
            </a:custGeom>
            <a:solidFill>
              <a:srgbClr val="5EDB12"/>
            </a:solidFill>
          </p:spPr>
        </p:sp>
      </p:grpSp>
      <p:grpSp>
        <p:nvGrpSpPr>
          <p:cNvPr name="Group 17" id="17"/>
          <p:cNvGrpSpPr/>
          <p:nvPr/>
        </p:nvGrpSpPr>
        <p:grpSpPr>
          <a:xfrm rot="0">
            <a:off x="13951465" y="3634204"/>
            <a:ext cx="3778459" cy="5267603"/>
            <a:chOff x="0" y="0"/>
            <a:chExt cx="5037945" cy="7023471"/>
          </a:xfrm>
        </p:grpSpPr>
        <p:grpSp>
          <p:nvGrpSpPr>
            <p:cNvPr name="Group 18" id="18"/>
            <p:cNvGrpSpPr>
              <a:grpSpLocks noChangeAspect="true"/>
            </p:cNvGrpSpPr>
            <p:nvPr/>
          </p:nvGrpSpPr>
          <p:grpSpPr>
            <a:xfrm rot="0">
              <a:off x="0" y="0"/>
              <a:ext cx="5037945" cy="5037945"/>
              <a:chOff x="0" y="0"/>
              <a:chExt cx="6350000" cy="6350000"/>
            </a:xfrm>
          </p:grpSpPr>
          <p:sp>
            <p:nvSpPr>
              <p:cNvPr name="Freeform 19" id="19"/>
              <p:cNvSpPr/>
              <p:nvPr/>
            </p:nvSpPr>
            <p:spPr>
              <a:xfrm flipH="false" flipV="false" rot="0">
                <a:off x="655320" y="655320"/>
                <a:ext cx="5039360" cy="5039360"/>
              </a:xfrm>
              <a:custGeom>
                <a:avLst/>
                <a:gdLst/>
                <a:ahLst/>
                <a:cxnLst/>
                <a:rect r="r" b="b" t="t" l="l"/>
                <a:pathLst>
                  <a:path h="5039360" w="5039360">
                    <a:moveTo>
                      <a:pt x="2519680" y="0"/>
                    </a:moveTo>
                    <a:cubicBezTo>
                      <a:pt x="1127760" y="0"/>
                      <a:pt x="0" y="1127760"/>
                      <a:pt x="0" y="2519680"/>
                    </a:cubicBezTo>
                    <a:cubicBezTo>
                      <a:pt x="0" y="3911600"/>
                      <a:pt x="1127760" y="5039360"/>
                      <a:pt x="2519680" y="5039360"/>
                    </a:cubicBezTo>
                    <a:cubicBezTo>
                      <a:pt x="3911600" y="5039360"/>
                      <a:pt x="5039360" y="3911600"/>
                      <a:pt x="5039360" y="2519680"/>
                    </a:cubicBezTo>
                    <a:cubicBezTo>
                      <a:pt x="5039360" y="1127760"/>
                      <a:pt x="3911600" y="0"/>
                      <a:pt x="2519680" y="0"/>
                    </a:cubicBezTo>
                    <a:close/>
                  </a:path>
                </a:pathLst>
              </a:custGeom>
              <a:blipFill>
                <a:blip r:embed="rId5"/>
                <a:stretch>
                  <a:fillRect l="0" t="-24999" r="0" b="-25000"/>
                </a:stretch>
              </a:blipFill>
            </p:spPr>
          </p:sp>
          <p:sp>
            <p:nvSpPr>
              <p:cNvPr name="Freeform 20" id="20"/>
              <p:cNvSpPr/>
              <p:nvPr/>
            </p:nvSpPr>
            <p:spPr>
              <a:xfrm flipH="false" flipV="false" rot="0">
                <a:off x="0" y="0"/>
                <a:ext cx="6350000" cy="6350000"/>
              </a:xfrm>
              <a:custGeom>
                <a:avLst/>
                <a:gdLst/>
                <a:ahLst/>
                <a:cxnLst/>
                <a:rect r="r" b="b" t="t" l="l"/>
                <a:pathLst>
                  <a:path h="6350000" w="6350000">
                    <a:moveTo>
                      <a:pt x="3175000" y="0"/>
                    </a:moveTo>
                    <a:cubicBezTo>
                      <a:pt x="1423670" y="0"/>
                      <a:pt x="0" y="1424940"/>
                      <a:pt x="0" y="3175000"/>
                    </a:cubicBezTo>
                    <a:cubicBezTo>
                      <a:pt x="0" y="4925060"/>
                      <a:pt x="1423670" y="6350000"/>
                      <a:pt x="3175000" y="6350000"/>
                    </a:cubicBezTo>
                    <a:cubicBezTo>
                      <a:pt x="4925060" y="6350000"/>
                      <a:pt x="6350000" y="4926330"/>
                      <a:pt x="6350000" y="3175000"/>
                    </a:cubicBezTo>
                    <a:cubicBezTo>
                      <a:pt x="6350000" y="1424940"/>
                      <a:pt x="4926330" y="0"/>
                      <a:pt x="3175000" y="0"/>
                    </a:cubicBezTo>
                    <a:close/>
                    <a:moveTo>
                      <a:pt x="3175000" y="5833110"/>
                    </a:moveTo>
                    <a:cubicBezTo>
                      <a:pt x="1709420" y="5833110"/>
                      <a:pt x="516890" y="4640580"/>
                      <a:pt x="516890" y="3175000"/>
                    </a:cubicBezTo>
                    <a:cubicBezTo>
                      <a:pt x="516890" y="1709420"/>
                      <a:pt x="1709420" y="516890"/>
                      <a:pt x="3175000" y="516890"/>
                    </a:cubicBezTo>
                    <a:cubicBezTo>
                      <a:pt x="4640580" y="516890"/>
                      <a:pt x="5833110" y="1709420"/>
                      <a:pt x="5833110" y="3175000"/>
                    </a:cubicBezTo>
                    <a:cubicBezTo>
                      <a:pt x="5833110" y="4640580"/>
                      <a:pt x="4640580" y="5833110"/>
                      <a:pt x="3175000" y="5833110"/>
                    </a:cubicBezTo>
                    <a:close/>
                  </a:path>
                </a:pathLst>
              </a:custGeom>
              <a:solidFill>
                <a:srgbClr val="5EDB12"/>
              </a:solidFill>
            </p:spPr>
          </p:sp>
        </p:grpSp>
        <p:sp>
          <p:nvSpPr>
            <p:cNvPr name="TextBox 21" id="21"/>
            <p:cNvSpPr txBox="true"/>
            <p:nvPr/>
          </p:nvSpPr>
          <p:spPr>
            <a:xfrm rot="0">
              <a:off x="174097" y="6217656"/>
              <a:ext cx="4739258" cy="805815"/>
            </a:xfrm>
            <a:prstGeom prst="rect">
              <a:avLst/>
            </a:prstGeom>
          </p:spPr>
          <p:txBody>
            <a:bodyPr anchor="t" rtlCol="false" tIns="0" lIns="0" bIns="0" rIns="0">
              <a:spAutoFit/>
            </a:bodyPr>
            <a:lstStyle/>
            <a:p>
              <a:pPr algn="ctr">
                <a:lnSpc>
                  <a:spcPts val="2519"/>
                </a:lnSpc>
                <a:spcBef>
                  <a:spcPct val="0"/>
                </a:spcBef>
              </a:pPr>
              <a:r>
                <a:rPr lang="en-US" sz="1799">
                  <a:solidFill>
                    <a:srgbClr val="5EDB12"/>
                  </a:solidFill>
                  <a:latin typeface="Open Sans"/>
                </a:rPr>
                <a:t>Operations Management and Business Analytics Senior</a:t>
              </a:r>
            </a:p>
          </p:txBody>
        </p:sp>
        <p:sp>
          <p:nvSpPr>
            <p:cNvPr name="TextBox 22" id="22"/>
            <p:cNvSpPr txBox="true"/>
            <p:nvPr/>
          </p:nvSpPr>
          <p:spPr>
            <a:xfrm rot="0">
              <a:off x="124590" y="5580399"/>
              <a:ext cx="4788766" cy="484294"/>
            </a:xfrm>
            <a:prstGeom prst="rect">
              <a:avLst/>
            </a:prstGeom>
          </p:spPr>
          <p:txBody>
            <a:bodyPr anchor="t" rtlCol="false" tIns="0" lIns="0" bIns="0" rIns="0">
              <a:spAutoFit/>
            </a:bodyPr>
            <a:lstStyle/>
            <a:p>
              <a:pPr algn="ctr">
                <a:lnSpc>
                  <a:spcPts val="3079"/>
                </a:lnSpc>
                <a:spcBef>
                  <a:spcPct val="0"/>
                </a:spcBef>
              </a:pPr>
              <a:r>
                <a:rPr lang="en-US" sz="2199">
                  <a:solidFill>
                    <a:srgbClr val="FFFFFF"/>
                  </a:solidFill>
                  <a:latin typeface="Open Sans Bold"/>
                </a:rPr>
                <a:t>Dunyasha S M Yattogoda</a:t>
              </a:r>
            </a:p>
          </p:txBody>
        </p:sp>
      </p:grpSp>
      <p:sp>
        <p:nvSpPr>
          <p:cNvPr name="TextBox 23" id="23"/>
          <p:cNvSpPr txBox="true"/>
          <p:nvPr/>
        </p:nvSpPr>
        <p:spPr>
          <a:xfrm rot="0">
            <a:off x="1028700" y="2118837"/>
            <a:ext cx="16230600" cy="844550"/>
          </a:xfrm>
          <a:prstGeom prst="rect">
            <a:avLst/>
          </a:prstGeom>
        </p:spPr>
        <p:txBody>
          <a:bodyPr anchor="t" rtlCol="false" tIns="0" lIns="0" bIns="0" rIns="0">
            <a:spAutoFit/>
          </a:bodyPr>
          <a:lstStyle/>
          <a:p>
            <a:pPr algn="ctr">
              <a:lnSpc>
                <a:spcPts val="6999"/>
              </a:lnSpc>
              <a:spcBef>
                <a:spcPct val="0"/>
              </a:spcBef>
            </a:pPr>
            <a:r>
              <a:rPr lang="en-US" sz="4999">
                <a:solidFill>
                  <a:srgbClr val="FFFFFF"/>
                </a:solidFill>
                <a:latin typeface="Montserrat Ultra-Bold"/>
              </a:rPr>
              <a:t>MEET OUR TEAM</a:t>
            </a:r>
          </a:p>
        </p:txBody>
      </p:sp>
      <p:sp>
        <p:nvSpPr>
          <p:cNvPr name="TextBox 24" id="24"/>
          <p:cNvSpPr txBox="true"/>
          <p:nvPr/>
        </p:nvSpPr>
        <p:spPr>
          <a:xfrm rot="0">
            <a:off x="9608254" y="8263454"/>
            <a:ext cx="3554444" cy="611505"/>
          </a:xfrm>
          <a:prstGeom prst="rect">
            <a:avLst/>
          </a:prstGeom>
        </p:spPr>
        <p:txBody>
          <a:bodyPr anchor="t" rtlCol="false" tIns="0" lIns="0" bIns="0" rIns="0">
            <a:spAutoFit/>
          </a:bodyPr>
          <a:lstStyle/>
          <a:p>
            <a:pPr algn="ctr">
              <a:lnSpc>
                <a:spcPts val="2519"/>
              </a:lnSpc>
              <a:spcBef>
                <a:spcPct val="0"/>
              </a:spcBef>
            </a:pPr>
            <a:r>
              <a:rPr lang="en-US" sz="1799">
                <a:solidFill>
                  <a:srgbClr val="5EDB12"/>
                </a:solidFill>
                <a:latin typeface="Open Sans"/>
              </a:rPr>
              <a:t>Operations Management and Business Analytics Senior</a:t>
            </a:r>
          </a:p>
        </p:txBody>
      </p:sp>
      <p:sp>
        <p:nvSpPr>
          <p:cNvPr name="TextBox 25" id="25"/>
          <p:cNvSpPr txBox="true"/>
          <p:nvPr/>
        </p:nvSpPr>
        <p:spPr>
          <a:xfrm rot="0">
            <a:off x="9571124" y="7783130"/>
            <a:ext cx="3591574" cy="372745"/>
          </a:xfrm>
          <a:prstGeom prst="rect">
            <a:avLst/>
          </a:prstGeom>
        </p:spPr>
        <p:txBody>
          <a:bodyPr anchor="t" rtlCol="false" tIns="0" lIns="0" bIns="0" rIns="0">
            <a:spAutoFit/>
          </a:bodyPr>
          <a:lstStyle/>
          <a:p>
            <a:pPr algn="ctr">
              <a:lnSpc>
                <a:spcPts val="3079"/>
              </a:lnSpc>
              <a:spcBef>
                <a:spcPct val="0"/>
              </a:spcBef>
            </a:pPr>
            <a:r>
              <a:rPr lang="en-US" sz="2199">
                <a:solidFill>
                  <a:srgbClr val="FFFFFF"/>
                </a:solidFill>
                <a:latin typeface="Open Sans Bold"/>
              </a:rPr>
              <a:t>Areeba Qureshi</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172E08"/>
        </a:solidFill>
      </p:bgPr>
    </p:bg>
    <p:spTree>
      <p:nvGrpSpPr>
        <p:cNvPr id="1" name=""/>
        <p:cNvGrpSpPr/>
        <p:nvPr/>
      </p:nvGrpSpPr>
      <p:grpSpPr>
        <a:xfrm>
          <a:off x="0" y="0"/>
          <a:ext cx="0" cy="0"/>
          <a:chOff x="0" y="0"/>
          <a:chExt cx="0" cy="0"/>
        </a:xfrm>
      </p:grpSpPr>
      <p:sp>
        <p:nvSpPr>
          <p:cNvPr name="Freeform 2" id="2"/>
          <p:cNvSpPr/>
          <p:nvPr/>
        </p:nvSpPr>
        <p:spPr>
          <a:xfrm flipH="false" flipV="false" rot="0">
            <a:off x="310694" y="348408"/>
            <a:ext cx="718006" cy="680292"/>
          </a:xfrm>
          <a:custGeom>
            <a:avLst/>
            <a:gdLst/>
            <a:ahLst/>
            <a:cxnLst/>
            <a:rect r="r" b="b" t="t" l="l"/>
            <a:pathLst>
              <a:path h="680292" w="718006">
                <a:moveTo>
                  <a:pt x="0" y="0"/>
                </a:moveTo>
                <a:lnTo>
                  <a:pt x="718006" y="0"/>
                </a:lnTo>
                <a:lnTo>
                  <a:pt x="718006" y="680292"/>
                </a:lnTo>
                <a:lnTo>
                  <a:pt x="0" y="68029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3851902" y="2147958"/>
            <a:ext cx="3209081" cy="5130253"/>
            <a:chOff x="0" y="0"/>
            <a:chExt cx="4278774" cy="6840338"/>
          </a:xfrm>
        </p:grpSpPr>
        <p:pic>
          <p:nvPicPr>
            <p:cNvPr name="Picture 4" id="4"/>
            <p:cNvPicPr>
              <a:picLocks noChangeAspect="true"/>
            </p:cNvPicPr>
            <p:nvPr/>
          </p:nvPicPr>
          <p:blipFill>
            <a:blip r:embed="rId4"/>
            <a:srcRect l="20477" t="0" r="44337" b="0"/>
            <a:stretch>
              <a:fillRect/>
            </a:stretch>
          </p:blipFill>
          <p:spPr>
            <a:xfrm flipH="false" flipV="false">
              <a:off x="0" y="0"/>
              <a:ext cx="4278774" cy="6840338"/>
            </a:xfrm>
            <a:prstGeom prst="rect">
              <a:avLst/>
            </a:prstGeom>
          </p:spPr>
        </p:pic>
      </p:grpSp>
      <p:sp>
        <p:nvSpPr>
          <p:cNvPr name="TextBox 5" id="5"/>
          <p:cNvSpPr txBox="true"/>
          <p:nvPr/>
        </p:nvSpPr>
        <p:spPr>
          <a:xfrm rot="0">
            <a:off x="1282498" y="330314"/>
            <a:ext cx="15976802" cy="844550"/>
          </a:xfrm>
          <a:prstGeom prst="rect">
            <a:avLst/>
          </a:prstGeom>
        </p:spPr>
        <p:txBody>
          <a:bodyPr anchor="t" rtlCol="false" tIns="0" lIns="0" bIns="0" rIns="0">
            <a:spAutoFit/>
          </a:bodyPr>
          <a:lstStyle/>
          <a:p>
            <a:pPr>
              <a:lnSpc>
                <a:spcPts val="6999"/>
              </a:lnSpc>
              <a:spcBef>
                <a:spcPct val="0"/>
              </a:spcBef>
            </a:pPr>
            <a:r>
              <a:rPr lang="en-US" sz="4999">
                <a:solidFill>
                  <a:srgbClr val="FFFFFF"/>
                </a:solidFill>
                <a:latin typeface="Montserrat Bold"/>
              </a:rPr>
              <a:t>CASE STUDY: STUDENT #111001430</a:t>
            </a:r>
          </a:p>
        </p:txBody>
      </p:sp>
      <p:sp>
        <p:nvSpPr>
          <p:cNvPr name="TextBox 6" id="6"/>
          <p:cNvSpPr txBox="true"/>
          <p:nvPr/>
        </p:nvSpPr>
        <p:spPr>
          <a:xfrm rot="0">
            <a:off x="871995" y="2001438"/>
            <a:ext cx="8849578" cy="1099820"/>
          </a:xfrm>
          <a:prstGeom prst="rect">
            <a:avLst/>
          </a:prstGeom>
        </p:spPr>
        <p:txBody>
          <a:bodyPr anchor="t" rtlCol="false" tIns="0" lIns="0" bIns="0" rIns="0">
            <a:spAutoFit/>
          </a:bodyPr>
          <a:lstStyle/>
          <a:p>
            <a:pPr>
              <a:lnSpc>
                <a:spcPts val="4480"/>
              </a:lnSpc>
              <a:spcBef>
                <a:spcPct val="0"/>
              </a:spcBef>
            </a:pPr>
            <a:r>
              <a:rPr lang="en-US" sz="3200">
                <a:solidFill>
                  <a:srgbClr val="FFFFFF"/>
                </a:solidFill>
                <a:latin typeface="Open Sans"/>
              </a:rPr>
              <a:t>Upon registration, this student did NOT pledge to conserve water or dine sustainably. </a:t>
            </a:r>
          </a:p>
        </p:txBody>
      </p:sp>
      <p:sp>
        <p:nvSpPr>
          <p:cNvPr name="TextBox 7" id="7"/>
          <p:cNvSpPr txBox="true"/>
          <p:nvPr/>
        </p:nvSpPr>
        <p:spPr>
          <a:xfrm rot="0">
            <a:off x="871995" y="3613264"/>
            <a:ext cx="8849578" cy="1099820"/>
          </a:xfrm>
          <a:prstGeom prst="rect">
            <a:avLst/>
          </a:prstGeom>
        </p:spPr>
        <p:txBody>
          <a:bodyPr anchor="t" rtlCol="false" tIns="0" lIns="0" bIns="0" rIns="0">
            <a:spAutoFit/>
          </a:bodyPr>
          <a:lstStyle/>
          <a:p>
            <a:pPr>
              <a:lnSpc>
                <a:spcPts val="4480"/>
              </a:lnSpc>
              <a:spcBef>
                <a:spcPct val="0"/>
              </a:spcBef>
            </a:pPr>
            <a:r>
              <a:rPr lang="en-US" sz="3200">
                <a:solidFill>
                  <a:srgbClr val="FFFFFF"/>
                </a:solidFill>
                <a:latin typeface="Open Sans"/>
              </a:rPr>
              <a:t>After certification, this student DID report dining sustainably and conserving water</a:t>
            </a:r>
          </a:p>
        </p:txBody>
      </p:sp>
      <p:sp>
        <p:nvSpPr>
          <p:cNvPr name="TextBox 8" id="8"/>
          <p:cNvSpPr txBox="true"/>
          <p:nvPr/>
        </p:nvSpPr>
        <p:spPr>
          <a:xfrm rot="0">
            <a:off x="1282498" y="7926415"/>
            <a:ext cx="12712907" cy="1099820"/>
          </a:xfrm>
          <a:prstGeom prst="rect">
            <a:avLst/>
          </a:prstGeom>
        </p:spPr>
        <p:txBody>
          <a:bodyPr anchor="t" rtlCol="false" tIns="0" lIns="0" bIns="0" rIns="0">
            <a:spAutoFit/>
          </a:bodyPr>
          <a:lstStyle/>
          <a:p>
            <a:pPr>
              <a:lnSpc>
                <a:spcPts val="4480"/>
              </a:lnSpc>
              <a:spcBef>
                <a:spcPct val="0"/>
              </a:spcBef>
            </a:pPr>
            <a:r>
              <a:rPr lang="en-US" sz="3200">
                <a:solidFill>
                  <a:srgbClr val="FFFFFF"/>
                </a:solidFill>
                <a:latin typeface="Open Sans Italics"/>
              </a:rPr>
              <a:t>Did the student adopt new behavior, or simply realize they were already acting In a way that the survey considers “conserving water”?</a:t>
            </a:r>
          </a:p>
        </p:txBody>
      </p:sp>
      <p:sp>
        <p:nvSpPr>
          <p:cNvPr name="TextBox 9" id="9"/>
          <p:cNvSpPr txBox="true"/>
          <p:nvPr/>
        </p:nvSpPr>
        <p:spPr>
          <a:xfrm rot="0">
            <a:off x="1516897" y="5227434"/>
            <a:ext cx="12028457" cy="1661795"/>
          </a:xfrm>
          <a:prstGeom prst="rect">
            <a:avLst/>
          </a:prstGeom>
        </p:spPr>
        <p:txBody>
          <a:bodyPr anchor="t" rtlCol="false" tIns="0" lIns="0" bIns="0" rIns="0">
            <a:spAutoFit/>
          </a:bodyPr>
          <a:lstStyle/>
          <a:p>
            <a:pPr>
              <a:lnSpc>
                <a:spcPts val="4480"/>
              </a:lnSpc>
              <a:spcBef>
                <a:spcPct val="0"/>
              </a:spcBef>
            </a:pPr>
            <a:r>
              <a:rPr lang="en-US" sz="3200">
                <a:solidFill>
                  <a:srgbClr val="FFFFFF"/>
                </a:solidFill>
                <a:latin typeface="Open Sans"/>
              </a:rPr>
              <a:t>They washed In cold water, turned off taps while brushing, reported leaky faucets, ate at least one plant based meal per week, and ate less packaged food OR got take out less often</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172E08"/>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709076"/>
            <a:ext cx="337343" cy="319624"/>
          </a:xfrm>
          <a:custGeom>
            <a:avLst/>
            <a:gdLst/>
            <a:ahLst/>
            <a:cxnLst/>
            <a:rect r="r" b="b" t="t" l="l"/>
            <a:pathLst>
              <a:path h="319624" w="337343">
                <a:moveTo>
                  <a:pt x="0" y="0"/>
                </a:moveTo>
                <a:lnTo>
                  <a:pt x="337343" y="0"/>
                </a:lnTo>
                <a:lnTo>
                  <a:pt x="337343" y="319624"/>
                </a:lnTo>
                <a:lnTo>
                  <a:pt x="0" y="31962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3211736" y="868888"/>
            <a:ext cx="11864528" cy="7046668"/>
            <a:chOff x="0" y="0"/>
            <a:chExt cx="3084046" cy="1831699"/>
          </a:xfrm>
        </p:grpSpPr>
        <p:sp>
          <p:nvSpPr>
            <p:cNvPr name="Freeform 4" id="4"/>
            <p:cNvSpPr/>
            <p:nvPr/>
          </p:nvSpPr>
          <p:spPr>
            <a:xfrm flipH="false" flipV="false" rot="0">
              <a:off x="0" y="0"/>
              <a:ext cx="3084046" cy="1831699"/>
            </a:xfrm>
            <a:custGeom>
              <a:avLst/>
              <a:gdLst/>
              <a:ahLst/>
              <a:cxnLst/>
              <a:rect r="r" b="b" t="t" l="l"/>
              <a:pathLst>
                <a:path h="1831699" w="3084046">
                  <a:moveTo>
                    <a:pt x="0" y="0"/>
                  </a:moveTo>
                  <a:lnTo>
                    <a:pt x="3084046" y="0"/>
                  </a:lnTo>
                  <a:lnTo>
                    <a:pt x="3084046" y="1831699"/>
                  </a:lnTo>
                  <a:lnTo>
                    <a:pt x="0" y="1831699"/>
                  </a:lnTo>
                  <a:close/>
                </a:path>
              </a:pathLst>
            </a:custGeom>
            <a:solidFill>
              <a:srgbClr val="5EDB12">
                <a:alpha val="94902"/>
              </a:srgbClr>
            </a:solidFill>
          </p:spPr>
        </p:sp>
      </p:grpSp>
      <p:sp>
        <p:nvSpPr>
          <p:cNvPr name="Freeform 5" id="5"/>
          <p:cNvSpPr/>
          <p:nvPr/>
        </p:nvSpPr>
        <p:spPr>
          <a:xfrm flipH="false" flipV="false" rot="0">
            <a:off x="-210594" y="6479846"/>
            <a:ext cx="5710731" cy="3807154"/>
          </a:xfrm>
          <a:custGeom>
            <a:avLst/>
            <a:gdLst/>
            <a:ahLst/>
            <a:cxnLst/>
            <a:rect r="r" b="b" t="t" l="l"/>
            <a:pathLst>
              <a:path h="3807154" w="5710731">
                <a:moveTo>
                  <a:pt x="0" y="0"/>
                </a:moveTo>
                <a:lnTo>
                  <a:pt x="5710731" y="0"/>
                </a:lnTo>
                <a:lnTo>
                  <a:pt x="5710731" y="3807154"/>
                </a:lnTo>
                <a:lnTo>
                  <a:pt x="0" y="3807154"/>
                </a:lnTo>
                <a:lnTo>
                  <a:pt x="0" y="0"/>
                </a:lnTo>
                <a:close/>
              </a:path>
            </a:pathLst>
          </a:custGeom>
          <a:blipFill>
            <a:blip r:embed="rId4"/>
            <a:stretch>
              <a:fillRect l="0" t="0" r="0" b="0"/>
            </a:stretch>
          </a:blipFill>
        </p:spPr>
      </p:sp>
      <p:sp>
        <p:nvSpPr>
          <p:cNvPr name="TextBox 6" id="6"/>
          <p:cNvSpPr txBox="true"/>
          <p:nvPr/>
        </p:nvSpPr>
        <p:spPr>
          <a:xfrm rot="0">
            <a:off x="3994048" y="2632058"/>
            <a:ext cx="10385578" cy="4318034"/>
          </a:xfrm>
          <a:prstGeom prst="rect">
            <a:avLst/>
          </a:prstGeom>
        </p:spPr>
        <p:txBody>
          <a:bodyPr anchor="t" rtlCol="false" tIns="0" lIns="0" bIns="0" rIns="0">
            <a:spAutoFit/>
          </a:bodyPr>
          <a:lstStyle/>
          <a:p>
            <a:pPr>
              <a:lnSpc>
                <a:spcPts val="4280"/>
              </a:lnSpc>
              <a:spcBef>
                <a:spcPct val="0"/>
              </a:spcBef>
            </a:pPr>
            <a:r>
              <a:rPr lang="en-US" sz="3057">
                <a:solidFill>
                  <a:srgbClr val="FFFFFF"/>
                </a:solidFill>
                <a:latin typeface="Open Sans Bold"/>
              </a:rPr>
              <a:t>The Green Terp Program is a dynamic initiative that is dedicated to cultivating a sense of environmental responsibility among students, with one approach being through encouraging pledges of commitment. To optimize the effectiveness of these initiatives, our team analyzed data in order to identify the most impactful variables enhancing engagement and productivity. </a:t>
            </a:r>
          </a:p>
        </p:txBody>
      </p:sp>
      <p:sp>
        <p:nvSpPr>
          <p:cNvPr name="TextBox 7" id="7"/>
          <p:cNvSpPr txBox="true"/>
          <p:nvPr/>
        </p:nvSpPr>
        <p:spPr>
          <a:xfrm rot="0">
            <a:off x="5156758" y="1239247"/>
            <a:ext cx="7592841" cy="844550"/>
          </a:xfrm>
          <a:prstGeom prst="rect">
            <a:avLst/>
          </a:prstGeom>
        </p:spPr>
        <p:txBody>
          <a:bodyPr anchor="t" rtlCol="false" tIns="0" lIns="0" bIns="0" rIns="0">
            <a:spAutoFit/>
          </a:bodyPr>
          <a:lstStyle/>
          <a:p>
            <a:pPr>
              <a:lnSpc>
                <a:spcPts val="6999"/>
              </a:lnSpc>
              <a:spcBef>
                <a:spcPct val="0"/>
              </a:spcBef>
            </a:pPr>
            <a:r>
              <a:rPr lang="en-US" sz="4999">
                <a:solidFill>
                  <a:srgbClr val="172E08"/>
                </a:solidFill>
                <a:latin typeface="Montserrat Ultra-Bold"/>
              </a:rPr>
              <a:t>PROGRAM OVERVIEW</a:t>
            </a:r>
          </a:p>
        </p:txBody>
      </p:sp>
      <p:sp>
        <p:nvSpPr>
          <p:cNvPr name="TextBox 8" id="8"/>
          <p:cNvSpPr txBox="true"/>
          <p:nvPr/>
        </p:nvSpPr>
        <p:spPr>
          <a:xfrm rot="0">
            <a:off x="14379627" y="9631596"/>
            <a:ext cx="4284936" cy="538083"/>
          </a:xfrm>
          <a:prstGeom prst="rect">
            <a:avLst/>
          </a:prstGeom>
        </p:spPr>
        <p:txBody>
          <a:bodyPr anchor="t" rtlCol="false" tIns="0" lIns="0" bIns="0" rIns="0">
            <a:spAutoFit/>
          </a:bodyPr>
          <a:lstStyle/>
          <a:p>
            <a:pPr algn="ctr">
              <a:lnSpc>
                <a:spcPts val="4456"/>
              </a:lnSpc>
            </a:pPr>
            <a:r>
              <a:rPr lang="en-US" sz="3183">
                <a:solidFill>
                  <a:srgbClr val="FFFFFF"/>
                </a:solidFill>
                <a:latin typeface="Canva Sans"/>
              </a:rPr>
              <a:t>Speaker: Areeba</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172E08"/>
        </a:solidFill>
      </p:bgPr>
    </p:bg>
    <p:spTree>
      <p:nvGrpSpPr>
        <p:cNvPr id="1" name=""/>
        <p:cNvGrpSpPr/>
        <p:nvPr/>
      </p:nvGrpSpPr>
      <p:grpSpPr>
        <a:xfrm>
          <a:off x="0" y="0"/>
          <a:ext cx="0" cy="0"/>
          <a:chOff x="0" y="0"/>
          <a:chExt cx="0" cy="0"/>
        </a:xfrm>
      </p:grpSpPr>
      <p:sp>
        <p:nvSpPr>
          <p:cNvPr name="Freeform 2" id="2"/>
          <p:cNvSpPr/>
          <p:nvPr/>
        </p:nvSpPr>
        <p:spPr>
          <a:xfrm flipH="false" flipV="false" rot="0">
            <a:off x="4100295" y="1861124"/>
            <a:ext cx="10087411" cy="8355235"/>
          </a:xfrm>
          <a:custGeom>
            <a:avLst/>
            <a:gdLst/>
            <a:ahLst/>
            <a:cxnLst/>
            <a:rect r="r" b="b" t="t" l="l"/>
            <a:pathLst>
              <a:path h="8355235" w="10087411">
                <a:moveTo>
                  <a:pt x="0" y="0"/>
                </a:moveTo>
                <a:lnTo>
                  <a:pt x="10087410" y="0"/>
                </a:lnTo>
                <a:lnTo>
                  <a:pt x="10087410" y="8355235"/>
                </a:lnTo>
                <a:lnTo>
                  <a:pt x="0" y="8355235"/>
                </a:lnTo>
                <a:lnTo>
                  <a:pt x="0" y="0"/>
                </a:lnTo>
                <a:close/>
              </a:path>
            </a:pathLst>
          </a:custGeom>
          <a:blipFill>
            <a:blip r:embed="rId2"/>
            <a:stretch>
              <a:fillRect l="-1377" t="0" r="-1377" b="-244"/>
            </a:stretch>
          </a:blipFill>
        </p:spPr>
      </p:sp>
      <p:grpSp>
        <p:nvGrpSpPr>
          <p:cNvPr name="Group 3" id="3"/>
          <p:cNvGrpSpPr/>
          <p:nvPr/>
        </p:nvGrpSpPr>
        <p:grpSpPr>
          <a:xfrm rot="0">
            <a:off x="4528253" y="88916"/>
            <a:ext cx="9166991" cy="1662007"/>
            <a:chOff x="0" y="0"/>
            <a:chExt cx="10019007" cy="1816480"/>
          </a:xfrm>
        </p:grpSpPr>
        <p:sp>
          <p:nvSpPr>
            <p:cNvPr name="Freeform 4" id="4"/>
            <p:cNvSpPr/>
            <p:nvPr/>
          </p:nvSpPr>
          <p:spPr>
            <a:xfrm flipH="false" flipV="false" rot="0">
              <a:off x="0" y="0"/>
              <a:ext cx="10019007" cy="1816480"/>
            </a:xfrm>
            <a:custGeom>
              <a:avLst/>
              <a:gdLst/>
              <a:ahLst/>
              <a:cxnLst/>
              <a:rect r="r" b="b" t="t" l="l"/>
              <a:pathLst>
                <a:path h="1816480" w="10019007">
                  <a:moveTo>
                    <a:pt x="0" y="0"/>
                  </a:moveTo>
                  <a:lnTo>
                    <a:pt x="10019007" y="0"/>
                  </a:lnTo>
                  <a:lnTo>
                    <a:pt x="10019007" y="1816480"/>
                  </a:lnTo>
                  <a:lnTo>
                    <a:pt x="0" y="1816480"/>
                  </a:lnTo>
                  <a:close/>
                </a:path>
              </a:pathLst>
            </a:custGeom>
            <a:solidFill>
              <a:srgbClr val="5EDB12"/>
            </a:solidFill>
          </p:spPr>
        </p:sp>
      </p:grpSp>
      <p:sp>
        <p:nvSpPr>
          <p:cNvPr name="TextBox 5" id="5"/>
          <p:cNvSpPr txBox="true"/>
          <p:nvPr/>
        </p:nvSpPr>
        <p:spPr>
          <a:xfrm rot="0">
            <a:off x="3157012" y="401637"/>
            <a:ext cx="11973975" cy="844550"/>
          </a:xfrm>
          <a:prstGeom prst="rect">
            <a:avLst/>
          </a:prstGeom>
        </p:spPr>
        <p:txBody>
          <a:bodyPr anchor="t" rtlCol="false" tIns="0" lIns="0" bIns="0" rIns="0">
            <a:spAutoFit/>
          </a:bodyPr>
          <a:lstStyle/>
          <a:p>
            <a:pPr algn="ctr">
              <a:lnSpc>
                <a:spcPts val="6999"/>
              </a:lnSpc>
              <a:spcBef>
                <a:spcPct val="0"/>
              </a:spcBef>
            </a:pPr>
            <a:r>
              <a:rPr lang="en-US" sz="4999">
                <a:solidFill>
                  <a:srgbClr val="FFFFFF"/>
                </a:solidFill>
                <a:latin typeface="Montserrat Ultra-Bold"/>
              </a:rPr>
              <a:t>CORRELATION MATRIX </a:t>
            </a:r>
          </a:p>
        </p:txBody>
      </p:sp>
      <p:sp>
        <p:nvSpPr>
          <p:cNvPr name="TextBox 6" id="6"/>
          <p:cNvSpPr txBox="true"/>
          <p:nvPr/>
        </p:nvSpPr>
        <p:spPr>
          <a:xfrm rot="0">
            <a:off x="15006852" y="9521669"/>
            <a:ext cx="3084215" cy="580390"/>
          </a:xfrm>
          <a:prstGeom prst="rect">
            <a:avLst/>
          </a:prstGeom>
        </p:spPr>
        <p:txBody>
          <a:bodyPr anchor="t" rtlCol="false" tIns="0" lIns="0" bIns="0" rIns="0">
            <a:spAutoFit/>
          </a:bodyPr>
          <a:lstStyle/>
          <a:p>
            <a:pPr algn="ctr">
              <a:lnSpc>
                <a:spcPts val="4759"/>
              </a:lnSpc>
            </a:pPr>
            <a:r>
              <a:rPr lang="en-US" sz="3399">
                <a:solidFill>
                  <a:srgbClr val="FFFFFF"/>
                </a:solidFill>
                <a:latin typeface="Canva Sans"/>
              </a:rPr>
              <a:t>Speaker: Aidan</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172E08"/>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709076"/>
            <a:ext cx="337343" cy="319624"/>
          </a:xfrm>
          <a:custGeom>
            <a:avLst/>
            <a:gdLst/>
            <a:ahLst/>
            <a:cxnLst/>
            <a:rect r="r" b="b" t="t" l="l"/>
            <a:pathLst>
              <a:path h="319624" w="337343">
                <a:moveTo>
                  <a:pt x="0" y="0"/>
                </a:moveTo>
                <a:lnTo>
                  <a:pt x="337343" y="0"/>
                </a:lnTo>
                <a:lnTo>
                  <a:pt x="337343" y="319624"/>
                </a:lnTo>
                <a:lnTo>
                  <a:pt x="0" y="31962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2423150" y="-9420359"/>
            <a:ext cx="13710384" cy="13710384"/>
            <a:chOff x="0" y="0"/>
            <a:chExt cx="6350000" cy="6350000"/>
          </a:xfrm>
        </p:grpSpPr>
        <p:sp>
          <p:nvSpPr>
            <p:cNvPr name="Freeform 4" id="4"/>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5EDB12"/>
            </a:solidFill>
          </p:spPr>
        </p:sp>
      </p:grpSp>
      <p:grpSp>
        <p:nvGrpSpPr>
          <p:cNvPr name="Group 5" id="5"/>
          <p:cNvGrpSpPr/>
          <p:nvPr/>
        </p:nvGrpSpPr>
        <p:grpSpPr>
          <a:xfrm rot="-10800000">
            <a:off x="1843815" y="2966313"/>
            <a:ext cx="621302" cy="621302"/>
            <a:chOff x="0" y="0"/>
            <a:chExt cx="6350000" cy="6350000"/>
          </a:xfrm>
        </p:grpSpPr>
        <p:sp>
          <p:nvSpPr>
            <p:cNvPr name="Freeform 6" id="6"/>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5EDB12">
                <a:alpha val="69804"/>
              </a:srgbClr>
            </a:solidFill>
          </p:spPr>
        </p:sp>
      </p:grpSp>
      <p:grpSp>
        <p:nvGrpSpPr>
          <p:cNvPr name="Group 7" id="7"/>
          <p:cNvGrpSpPr/>
          <p:nvPr/>
        </p:nvGrpSpPr>
        <p:grpSpPr>
          <a:xfrm rot="-10800000">
            <a:off x="2218830" y="4566992"/>
            <a:ext cx="1153016" cy="1153016"/>
            <a:chOff x="0" y="0"/>
            <a:chExt cx="6350000" cy="6350000"/>
          </a:xfrm>
        </p:grpSpPr>
        <p:sp>
          <p:nvSpPr>
            <p:cNvPr name="Freeform 8" id="8"/>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5EDB12">
                <a:alpha val="69804"/>
              </a:srgbClr>
            </a:solidFill>
          </p:spPr>
        </p:sp>
      </p:grpSp>
      <p:grpSp>
        <p:nvGrpSpPr>
          <p:cNvPr name="Group 9" id="9"/>
          <p:cNvGrpSpPr/>
          <p:nvPr/>
        </p:nvGrpSpPr>
        <p:grpSpPr>
          <a:xfrm rot="-10800000">
            <a:off x="15080359" y="4566992"/>
            <a:ext cx="1153016" cy="1153016"/>
            <a:chOff x="0" y="0"/>
            <a:chExt cx="6350000" cy="6350000"/>
          </a:xfrm>
        </p:grpSpPr>
        <p:sp>
          <p:nvSpPr>
            <p:cNvPr name="Freeform 10" id="10"/>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5EDB12">
                <a:alpha val="69804"/>
              </a:srgbClr>
            </a:solidFill>
          </p:spPr>
        </p:sp>
      </p:grpSp>
      <p:grpSp>
        <p:nvGrpSpPr>
          <p:cNvPr name="Group 11" id="11"/>
          <p:cNvGrpSpPr/>
          <p:nvPr/>
        </p:nvGrpSpPr>
        <p:grpSpPr>
          <a:xfrm rot="-10800000">
            <a:off x="15822883" y="2966313"/>
            <a:ext cx="621302" cy="621302"/>
            <a:chOff x="0" y="0"/>
            <a:chExt cx="6350000" cy="6350000"/>
          </a:xfrm>
        </p:grpSpPr>
        <p:sp>
          <p:nvSpPr>
            <p:cNvPr name="Freeform 12" id="12"/>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5EDB12">
                <a:alpha val="69804"/>
              </a:srgbClr>
            </a:solidFill>
          </p:spPr>
        </p:sp>
      </p:grpSp>
      <p:sp>
        <p:nvSpPr>
          <p:cNvPr name="Freeform 13" id="13"/>
          <p:cNvSpPr/>
          <p:nvPr/>
        </p:nvSpPr>
        <p:spPr>
          <a:xfrm flipH="false" flipV="false" rot="0">
            <a:off x="3717084" y="3438889"/>
            <a:ext cx="11122515" cy="6685342"/>
          </a:xfrm>
          <a:custGeom>
            <a:avLst/>
            <a:gdLst/>
            <a:ahLst/>
            <a:cxnLst/>
            <a:rect r="r" b="b" t="t" l="l"/>
            <a:pathLst>
              <a:path h="6685342" w="11122515">
                <a:moveTo>
                  <a:pt x="0" y="0"/>
                </a:moveTo>
                <a:lnTo>
                  <a:pt x="11122516" y="0"/>
                </a:lnTo>
                <a:lnTo>
                  <a:pt x="11122516" y="6685342"/>
                </a:lnTo>
                <a:lnTo>
                  <a:pt x="0" y="6685342"/>
                </a:lnTo>
                <a:lnTo>
                  <a:pt x="0" y="0"/>
                </a:lnTo>
                <a:close/>
              </a:path>
            </a:pathLst>
          </a:custGeom>
          <a:blipFill>
            <a:blip r:embed="rId4"/>
            <a:stretch>
              <a:fillRect l="0" t="0" r="0" b="0"/>
            </a:stretch>
          </a:blipFill>
        </p:spPr>
      </p:sp>
      <p:sp>
        <p:nvSpPr>
          <p:cNvPr name="TextBox 14" id="14"/>
          <p:cNvSpPr txBox="true"/>
          <p:nvPr/>
        </p:nvSpPr>
        <p:spPr>
          <a:xfrm rot="0">
            <a:off x="3195112" y="209550"/>
            <a:ext cx="11973975" cy="1730375"/>
          </a:xfrm>
          <a:prstGeom prst="rect">
            <a:avLst/>
          </a:prstGeom>
        </p:spPr>
        <p:txBody>
          <a:bodyPr anchor="t" rtlCol="false" tIns="0" lIns="0" bIns="0" rIns="0">
            <a:spAutoFit/>
          </a:bodyPr>
          <a:lstStyle/>
          <a:p>
            <a:pPr algn="ctr">
              <a:lnSpc>
                <a:spcPts val="6999"/>
              </a:lnSpc>
              <a:spcBef>
                <a:spcPct val="0"/>
              </a:spcBef>
            </a:pPr>
            <a:r>
              <a:rPr lang="en-US" sz="4999">
                <a:solidFill>
                  <a:srgbClr val="FFFFFF"/>
                </a:solidFill>
                <a:latin typeface="Montserrat Ultra-Bold"/>
              </a:rPr>
              <a:t> CONVERSION PATTERNS VS.  HOUSING </a:t>
            </a:r>
          </a:p>
        </p:txBody>
      </p:sp>
      <p:sp>
        <p:nvSpPr>
          <p:cNvPr name="TextBox 15" id="15"/>
          <p:cNvSpPr txBox="true"/>
          <p:nvPr/>
        </p:nvSpPr>
        <p:spPr>
          <a:xfrm rot="0">
            <a:off x="15006852" y="9521669"/>
            <a:ext cx="3084215" cy="580390"/>
          </a:xfrm>
          <a:prstGeom prst="rect">
            <a:avLst/>
          </a:prstGeom>
        </p:spPr>
        <p:txBody>
          <a:bodyPr anchor="t" rtlCol="false" tIns="0" lIns="0" bIns="0" rIns="0">
            <a:spAutoFit/>
          </a:bodyPr>
          <a:lstStyle/>
          <a:p>
            <a:pPr algn="ctr">
              <a:lnSpc>
                <a:spcPts val="4759"/>
              </a:lnSpc>
            </a:pPr>
            <a:r>
              <a:rPr lang="en-US" sz="3399">
                <a:solidFill>
                  <a:srgbClr val="FFFFFF"/>
                </a:solidFill>
                <a:latin typeface="Canva Sans"/>
              </a:rPr>
              <a:t>Speaker: Aidan</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172E08"/>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709076"/>
            <a:ext cx="337343" cy="319624"/>
          </a:xfrm>
          <a:custGeom>
            <a:avLst/>
            <a:gdLst/>
            <a:ahLst/>
            <a:cxnLst/>
            <a:rect r="r" b="b" t="t" l="l"/>
            <a:pathLst>
              <a:path h="319624" w="337343">
                <a:moveTo>
                  <a:pt x="0" y="0"/>
                </a:moveTo>
                <a:lnTo>
                  <a:pt x="337343" y="0"/>
                </a:lnTo>
                <a:lnTo>
                  <a:pt x="337343" y="319624"/>
                </a:lnTo>
                <a:lnTo>
                  <a:pt x="0" y="31962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9869379" y="0"/>
            <a:ext cx="8418621" cy="10287000"/>
            <a:chOff x="0" y="0"/>
            <a:chExt cx="11224828" cy="13716000"/>
          </a:xfrm>
        </p:grpSpPr>
        <p:pic>
          <p:nvPicPr>
            <p:cNvPr name="Picture 4" id="4"/>
            <p:cNvPicPr>
              <a:picLocks noChangeAspect="true"/>
            </p:cNvPicPr>
            <p:nvPr/>
          </p:nvPicPr>
          <p:blipFill>
            <a:blip r:embed="rId4"/>
            <a:srcRect l="0" t="226" r="0" b="226"/>
            <a:stretch>
              <a:fillRect/>
            </a:stretch>
          </p:blipFill>
          <p:spPr>
            <a:xfrm flipH="false" flipV="false">
              <a:off x="0" y="0"/>
              <a:ext cx="11224828" cy="13716000"/>
            </a:xfrm>
            <a:prstGeom prst="rect">
              <a:avLst/>
            </a:prstGeom>
          </p:spPr>
        </p:pic>
      </p:grpSp>
      <p:sp>
        <p:nvSpPr>
          <p:cNvPr name="TextBox 5" id="5"/>
          <p:cNvSpPr txBox="true"/>
          <p:nvPr/>
        </p:nvSpPr>
        <p:spPr>
          <a:xfrm rot="0">
            <a:off x="732057" y="1305590"/>
            <a:ext cx="8216901" cy="1730375"/>
          </a:xfrm>
          <a:prstGeom prst="rect">
            <a:avLst/>
          </a:prstGeom>
        </p:spPr>
        <p:txBody>
          <a:bodyPr anchor="t" rtlCol="false" tIns="0" lIns="0" bIns="0" rIns="0">
            <a:spAutoFit/>
          </a:bodyPr>
          <a:lstStyle/>
          <a:p>
            <a:pPr>
              <a:lnSpc>
                <a:spcPts val="6999"/>
              </a:lnSpc>
            </a:pPr>
            <a:r>
              <a:rPr lang="en-US" sz="4999">
                <a:solidFill>
                  <a:srgbClr val="FFFFFF"/>
                </a:solidFill>
                <a:latin typeface="Montserrat Ultra-Bold"/>
              </a:rPr>
              <a:t>LOGISTIC REGRESSION:</a:t>
            </a:r>
          </a:p>
          <a:p>
            <a:pPr>
              <a:lnSpc>
                <a:spcPts val="6999"/>
              </a:lnSpc>
              <a:spcBef>
                <a:spcPct val="0"/>
              </a:spcBef>
            </a:pPr>
            <a:r>
              <a:rPr lang="en-US" sz="4999">
                <a:solidFill>
                  <a:srgbClr val="FFFFFF"/>
                </a:solidFill>
                <a:latin typeface="Montserrat Ultra-Bold"/>
              </a:rPr>
              <a:t>FACTOR ANALYSIS</a:t>
            </a:r>
          </a:p>
        </p:txBody>
      </p:sp>
      <p:sp>
        <p:nvSpPr>
          <p:cNvPr name="TextBox 6" id="6"/>
          <p:cNvSpPr txBox="true"/>
          <p:nvPr/>
        </p:nvSpPr>
        <p:spPr>
          <a:xfrm rot="0">
            <a:off x="1028700" y="6757670"/>
            <a:ext cx="6949810" cy="2785745"/>
          </a:xfrm>
          <a:prstGeom prst="rect">
            <a:avLst/>
          </a:prstGeom>
        </p:spPr>
        <p:txBody>
          <a:bodyPr anchor="t" rtlCol="false" tIns="0" lIns="0" bIns="0" rIns="0">
            <a:spAutoFit/>
          </a:bodyPr>
          <a:lstStyle/>
          <a:p>
            <a:pPr>
              <a:lnSpc>
                <a:spcPts val="4480"/>
              </a:lnSpc>
            </a:pPr>
            <a:r>
              <a:rPr lang="en-US" sz="3200">
                <a:solidFill>
                  <a:srgbClr val="FFFFFF"/>
                </a:solidFill>
                <a:latin typeface="Open Sans Extra Bold"/>
              </a:rPr>
              <a:t>Insights such as:</a:t>
            </a:r>
          </a:p>
          <a:p>
            <a:pPr>
              <a:lnSpc>
                <a:spcPts val="4480"/>
              </a:lnSpc>
              <a:spcBef>
                <a:spcPct val="0"/>
              </a:spcBef>
            </a:pPr>
            <a:r>
              <a:rPr lang="en-US" sz="3200">
                <a:solidFill>
                  <a:srgbClr val="FFFFFF"/>
                </a:solidFill>
                <a:latin typeface="Open Sans Extra Bold"/>
              </a:rPr>
              <a:t>Those with Green Chapter certification were 58% more likely to convert than those who did not. </a:t>
            </a:r>
          </a:p>
        </p:txBody>
      </p:sp>
      <p:sp>
        <p:nvSpPr>
          <p:cNvPr name="TextBox 7" id="7"/>
          <p:cNvSpPr txBox="true"/>
          <p:nvPr/>
        </p:nvSpPr>
        <p:spPr>
          <a:xfrm rot="0">
            <a:off x="732057" y="3603857"/>
            <a:ext cx="6949810" cy="1099820"/>
          </a:xfrm>
          <a:prstGeom prst="rect">
            <a:avLst/>
          </a:prstGeom>
        </p:spPr>
        <p:txBody>
          <a:bodyPr anchor="t" rtlCol="false" tIns="0" lIns="0" bIns="0" rIns="0">
            <a:spAutoFit/>
          </a:bodyPr>
          <a:lstStyle/>
          <a:p>
            <a:pPr>
              <a:lnSpc>
                <a:spcPts val="4480"/>
              </a:lnSpc>
              <a:spcBef>
                <a:spcPct val="0"/>
              </a:spcBef>
            </a:pPr>
            <a:r>
              <a:rPr lang="en-US" sz="3200">
                <a:solidFill>
                  <a:srgbClr val="FFFFFF"/>
                </a:solidFill>
                <a:latin typeface="Open Sans Extra Bold"/>
              </a:rPr>
              <a:t>Factor analysis was conducted as a starting point</a:t>
            </a:r>
          </a:p>
        </p:txBody>
      </p:sp>
      <p:sp>
        <p:nvSpPr>
          <p:cNvPr name="TextBox 8" id="8"/>
          <p:cNvSpPr txBox="true"/>
          <p:nvPr/>
        </p:nvSpPr>
        <p:spPr>
          <a:xfrm rot="0">
            <a:off x="1366043" y="5086350"/>
            <a:ext cx="6949810" cy="1099820"/>
          </a:xfrm>
          <a:prstGeom prst="rect">
            <a:avLst/>
          </a:prstGeom>
        </p:spPr>
        <p:txBody>
          <a:bodyPr anchor="t" rtlCol="false" tIns="0" lIns="0" bIns="0" rIns="0">
            <a:spAutoFit/>
          </a:bodyPr>
          <a:lstStyle/>
          <a:p>
            <a:pPr>
              <a:lnSpc>
                <a:spcPts val="4480"/>
              </a:lnSpc>
              <a:spcBef>
                <a:spcPct val="0"/>
              </a:spcBef>
            </a:pPr>
            <a:r>
              <a:rPr lang="en-US" sz="3200">
                <a:solidFill>
                  <a:srgbClr val="FFFFFF"/>
                </a:solidFill>
                <a:latin typeface="Open Sans"/>
              </a:rPr>
              <a:t>Dummy variable was created to compare against as a baseline</a:t>
            </a:r>
          </a:p>
        </p:txBody>
      </p:sp>
      <p:sp>
        <p:nvSpPr>
          <p:cNvPr name="TextBox 9" id="9"/>
          <p:cNvSpPr txBox="true"/>
          <p:nvPr/>
        </p:nvSpPr>
        <p:spPr>
          <a:xfrm rot="0">
            <a:off x="-77974" y="9748917"/>
            <a:ext cx="4284936" cy="538083"/>
          </a:xfrm>
          <a:prstGeom prst="rect">
            <a:avLst/>
          </a:prstGeom>
        </p:spPr>
        <p:txBody>
          <a:bodyPr anchor="t" rtlCol="false" tIns="0" lIns="0" bIns="0" rIns="0">
            <a:spAutoFit/>
          </a:bodyPr>
          <a:lstStyle/>
          <a:p>
            <a:pPr algn="ctr">
              <a:lnSpc>
                <a:spcPts val="4456"/>
              </a:lnSpc>
            </a:pPr>
            <a:r>
              <a:rPr lang="en-US" sz="3183">
                <a:solidFill>
                  <a:srgbClr val="FFFFFF"/>
                </a:solidFill>
                <a:latin typeface="Canva Sans"/>
              </a:rPr>
              <a:t>Speaker: Dunyasha</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172E08"/>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709076"/>
            <a:ext cx="337343" cy="319624"/>
          </a:xfrm>
          <a:custGeom>
            <a:avLst/>
            <a:gdLst/>
            <a:ahLst/>
            <a:cxnLst/>
            <a:rect r="r" b="b" t="t" l="l"/>
            <a:pathLst>
              <a:path h="319624" w="337343">
                <a:moveTo>
                  <a:pt x="0" y="0"/>
                </a:moveTo>
                <a:lnTo>
                  <a:pt x="337343" y="0"/>
                </a:lnTo>
                <a:lnTo>
                  <a:pt x="337343" y="319624"/>
                </a:lnTo>
                <a:lnTo>
                  <a:pt x="0" y="31962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366043" y="5845205"/>
            <a:ext cx="15590989" cy="1099820"/>
          </a:xfrm>
          <a:prstGeom prst="rect">
            <a:avLst/>
          </a:prstGeom>
        </p:spPr>
        <p:txBody>
          <a:bodyPr anchor="t" rtlCol="false" tIns="0" lIns="0" bIns="0" rIns="0">
            <a:spAutoFit/>
          </a:bodyPr>
          <a:lstStyle/>
          <a:p>
            <a:pPr>
              <a:lnSpc>
                <a:spcPts val="4480"/>
              </a:lnSpc>
              <a:spcBef>
                <a:spcPct val="0"/>
              </a:spcBef>
            </a:pPr>
            <a:r>
              <a:rPr lang="en-US" sz="3200">
                <a:solidFill>
                  <a:srgbClr val="FFFFFF"/>
                </a:solidFill>
                <a:latin typeface="Open Sans"/>
              </a:rPr>
              <a:t>“I orient my life around environmental and sustainable choices” was 77% more likely to convert</a:t>
            </a:r>
          </a:p>
        </p:txBody>
      </p:sp>
      <p:sp>
        <p:nvSpPr>
          <p:cNvPr name="TextBox 4" id="4"/>
          <p:cNvSpPr txBox="true"/>
          <p:nvPr/>
        </p:nvSpPr>
        <p:spPr>
          <a:xfrm rot="0">
            <a:off x="732057" y="3340766"/>
            <a:ext cx="11494264" cy="1099820"/>
          </a:xfrm>
          <a:prstGeom prst="rect">
            <a:avLst/>
          </a:prstGeom>
        </p:spPr>
        <p:txBody>
          <a:bodyPr anchor="t" rtlCol="false" tIns="0" lIns="0" bIns="0" rIns="0">
            <a:spAutoFit/>
          </a:bodyPr>
          <a:lstStyle/>
          <a:p>
            <a:pPr>
              <a:lnSpc>
                <a:spcPts val="4480"/>
              </a:lnSpc>
            </a:pPr>
            <a:r>
              <a:rPr lang="en-US" sz="3200">
                <a:solidFill>
                  <a:srgbClr val="FFFFFF"/>
                </a:solidFill>
                <a:latin typeface="Open Sans Extra Bold"/>
              </a:rPr>
              <a:t>Baseline: “I don't really take environmental action.”</a:t>
            </a:r>
          </a:p>
          <a:p>
            <a:pPr>
              <a:lnSpc>
                <a:spcPts val="4480"/>
              </a:lnSpc>
              <a:spcBef>
                <a:spcPct val="0"/>
              </a:spcBef>
            </a:pPr>
          </a:p>
        </p:txBody>
      </p:sp>
      <p:sp>
        <p:nvSpPr>
          <p:cNvPr name="TextBox 5" id="5"/>
          <p:cNvSpPr txBox="true"/>
          <p:nvPr/>
        </p:nvSpPr>
        <p:spPr>
          <a:xfrm rot="0">
            <a:off x="1366043" y="4383436"/>
            <a:ext cx="15456670" cy="1099820"/>
          </a:xfrm>
          <a:prstGeom prst="rect">
            <a:avLst/>
          </a:prstGeom>
        </p:spPr>
        <p:txBody>
          <a:bodyPr anchor="t" rtlCol="false" tIns="0" lIns="0" bIns="0" rIns="0">
            <a:spAutoFit/>
          </a:bodyPr>
          <a:lstStyle/>
          <a:p>
            <a:pPr>
              <a:lnSpc>
                <a:spcPts val="4480"/>
              </a:lnSpc>
              <a:spcBef>
                <a:spcPct val="0"/>
              </a:spcBef>
            </a:pPr>
            <a:r>
              <a:rPr lang="en-US" sz="3200">
                <a:solidFill>
                  <a:srgbClr val="FFFFFF"/>
                </a:solidFill>
                <a:latin typeface="Open Sans"/>
              </a:rPr>
              <a:t>Those who responded “I take environmental or sustainable actions when it's convenient for me” were 39% more likely to stick with the challenge</a:t>
            </a:r>
          </a:p>
        </p:txBody>
      </p:sp>
      <p:sp>
        <p:nvSpPr>
          <p:cNvPr name="TextBox 6" id="6"/>
          <p:cNvSpPr txBox="true"/>
          <p:nvPr/>
        </p:nvSpPr>
        <p:spPr>
          <a:xfrm rot="0">
            <a:off x="1298884" y="7306975"/>
            <a:ext cx="15590989" cy="1099820"/>
          </a:xfrm>
          <a:prstGeom prst="rect">
            <a:avLst/>
          </a:prstGeom>
        </p:spPr>
        <p:txBody>
          <a:bodyPr anchor="t" rtlCol="false" tIns="0" lIns="0" bIns="0" rIns="0">
            <a:spAutoFit/>
          </a:bodyPr>
          <a:lstStyle/>
          <a:p>
            <a:pPr>
              <a:lnSpc>
                <a:spcPts val="4480"/>
              </a:lnSpc>
              <a:spcBef>
                <a:spcPct val="0"/>
              </a:spcBef>
            </a:pPr>
            <a:r>
              <a:rPr lang="en-US" sz="3200">
                <a:solidFill>
                  <a:srgbClr val="FFFFFF"/>
                </a:solidFill>
                <a:latin typeface="Open Sans"/>
              </a:rPr>
              <a:t>“I go out of my way, and may spend time or money to be sustainable" was 82% more likely to certify. </a:t>
            </a:r>
          </a:p>
        </p:txBody>
      </p:sp>
      <p:sp>
        <p:nvSpPr>
          <p:cNvPr name="TextBox 7" id="7"/>
          <p:cNvSpPr txBox="true"/>
          <p:nvPr/>
        </p:nvSpPr>
        <p:spPr>
          <a:xfrm rot="0">
            <a:off x="2722047" y="668863"/>
            <a:ext cx="12744662" cy="1730375"/>
          </a:xfrm>
          <a:prstGeom prst="rect">
            <a:avLst/>
          </a:prstGeom>
        </p:spPr>
        <p:txBody>
          <a:bodyPr anchor="t" rtlCol="false" tIns="0" lIns="0" bIns="0" rIns="0">
            <a:spAutoFit/>
          </a:bodyPr>
          <a:lstStyle/>
          <a:p>
            <a:pPr algn="ctr">
              <a:lnSpc>
                <a:spcPts val="6999"/>
              </a:lnSpc>
              <a:spcBef>
                <a:spcPct val="0"/>
              </a:spcBef>
            </a:pPr>
            <a:r>
              <a:rPr lang="en-US" sz="4999">
                <a:solidFill>
                  <a:srgbClr val="FFFFFF"/>
                </a:solidFill>
                <a:latin typeface="Montserrat Ultra-Bold"/>
              </a:rPr>
              <a:t>TERP HABITS: FROM REGISTRATION TO CERTIFICATION</a:t>
            </a:r>
          </a:p>
        </p:txBody>
      </p:sp>
      <p:sp>
        <p:nvSpPr>
          <p:cNvPr name="TextBox 8" id="8"/>
          <p:cNvSpPr txBox="true"/>
          <p:nvPr/>
        </p:nvSpPr>
        <p:spPr>
          <a:xfrm rot="0">
            <a:off x="14098314" y="9729867"/>
            <a:ext cx="4284936" cy="538083"/>
          </a:xfrm>
          <a:prstGeom prst="rect">
            <a:avLst/>
          </a:prstGeom>
        </p:spPr>
        <p:txBody>
          <a:bodyPr anchor="t" rtlCol="false" tIns="0" lIns="0" bIns="0" rIns="0">
            <a:spAutoFit/>
          </a:bodyPr>
          <a:lstStyle/>
          <a:p>
            <a:pPr algn="ctr">
              <a:lnSpc>
                <a:spcPts val="4456"/>
              </a:lnSpc>
            </a:pPr>
            <a:r>
              <a:rPr lang="en-US" sz="3183">
                <a:solidFill>
                  <a:srgbClr val="FFFFFF"/>
                </a:solidFill>
                <a:latin typeface="Canva Sans"/>
              </a:rPr>
              <a:t>Speaker: Dunyasha</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172E08"/>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709076"/>
            <a:ext cx="337343" cy="319624"/>
          </a:xfrm>
          <a:custGeom>
            <a:avLst/>
            <a:gdLst/>
            <a:ahLst/>
            <a:cxnLst/>
            <a:rect r="r" b="b" t="t" l="l"/>
            <a:pathLst>
              <a:path h="319624" w="337343">
                <a:moveTo>
                  <a:pt x="0" y="0"/>
                </a:moveTo>
                <a:lnTo>
                  <a:pt x="337343" y="0"/>
                </a:lnTo>
                <a:lnTo>
                  <a:pt x="337343" y="319624"/>
                </a:lnTo>
                <a:lnTo>
                  <a:pt x="0" y="31962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9869379" y="0"/>
            <a:ext cx="8418621" cy="10287000"/>
            <a:chOff x="0" y="0"/>
            <a:chExt cx="11224828" cy="13716000"/>
          </a:xfrm>
        </p:grpSpPr>
        <p:pic>
          <p:nvPicPr>
            <p:cNvPr name="Picture 4" id="4"/>
            <p:cNvPicPr>
              <a:picLocks noChangeAspect="true"/>
            </p:cNvPicPr>
            <p:nvPr/>
          </p:nvPicPr>
          <p:blipFill>
            <a:blip r:embed="rId4"/>
            <a:srcRect l="26983" t="0" r="26983" b="0"/>
            <a:stretch>
              <a:fillRect/>
            </a:stretch>
          </p:blipFill>
          <p:spPr>
            <a:xfrm flipH="false" flipV="false">
              <a:off x="0" y="0"/>
              <a:ext cx="11224828" cy="13716000"/>
            </a:xfrm>
            <a:prstGeom prst="rect">
              <a:avLst/>
            </a:prstGeom>
          </p:spPr>
        </p:pic>
      </p:grpSp>
      <p:sp>
        <p:nvSpPr>
          <p:cNvPr name="TextBox 5" id="5"/>
          <p:cNvSpPr txBox="true"/>
          <p:nvPr/>
        </p:nvSpPr>
        <p:spPr>
          <a:xfrm rot="0">
            <a:off x="732057" y="1305590"/>
            <a:ext cx="8216901" cy="3502025"/>
          </a:xfrm>
          <a:prstGeom prst="rect">
            <a:avLst/>
          </a:prstGeom>
        </p:spPr>
        <p:txBody>
          <a:bodyPr anchor="t" rtlCol="false" tIns="0" lIns="0" bIns="0" rIns="0">
            <a:spAutoFit/>
          </a:bodyPr>
          <a:lstStyle/>
          <a:p>
            <a:pPr>
              <a:lnSpc>
                <a:spcPts val="6999"/>
              </a:lnSpc>
            </a:pPr>
            <a:r>
              <a:rPr lang="en-US" sz="4999">
                <a:solidFill>
                  <a:srgbClr val="FFFFFF"/>
                </a:solidFill>
                <a:latin typeface="Montserrat Ultra-Bold"/>
              </a:rPr>
              <a:t>LOGISTIC REGRESSION:</a:t>
            </a:r>
          </a:p>
          <a:p>
            <a:pPr>
              <a:lnSpc>
                <a:spcPts val="6999"/>
              </a:lnSpc>
            </a:pPr>
            <a:r>
              <a:rPr lang="en-US" sz="4999">
                <a:solidFill>
                  <a:srgbClr val="FFFFFF"/>
                </a:solidFill>
                <a:latin typeface="Montserrat Ultra-Bold"/>
              </a:rPr>
              <a:t>FRESHMEN ARE A KEY DEMOGRAPHIC</a:t>
            </a:r>
          </a:p>
          <a:p>
            <a:pPr>
              <a:lnSpc>
                <a:spcPts val="6999"/>
              </a:lnSpc>
              <a:spcBef>
                <a:spcPct val="0"/>
              </a:spcBef>
            </a:pPr>
          </a:p>
        </p:txBody>
      </p:sp>
      <p:sp>
        <p:nvSpPr>
          <p:cNvPr name="TextBox 6" id="6"/>
          <p:cNvSpPr txBox="true"/>
          <p:nvPr/>
        </p:nvSpPr>
        <p:spPr>
          <a:xfrm rot="0">
            <a:off x="1028700" y="4880769"/>
            <a:ext cx="1725586" cy="788408"/>
          </a:xfrm>
          <a:prstGeom prst="rect">
            <a:avLst/>
          </a:prstGeom>
        </p:spPr>
        <p:txBody>
          <a:bodyPr anchor="t" rtlCol="false" tIns="0" lIns="0" bIns="0" rIns="0">
            <a:spAutoFit/>
          </a:bodyPr>
          <a:lstStyle/>
          <a:p>
            <a:pPr>
              <a:lnSpc>
                <a:spcPts val="6419"/>
              </a:lnSpc>
              <a:spcBef>
                <a:spcPct val="0"/>
              </a:spcBef>
            </a:pPr>
            <a:r>
              <a:rPr lang="en-US" sz="4585">
                <a:solidFill>
                  <a:srgbClr val="FFFFFF"/>
                </a:solidFill>
                <a:latin typeface="Open Sans Extra Bold"/>
              </a:rPr>
              <a:t>7%</a:t>
            </a:r>
          </a:p>
        </p:txBody>
      </p:sp>
      <p:sp>
        <p:nvSpPr>
          <p:cNvPr name="TextBox 7" id="7"/>
          <p:cNvSpPr txBox="true"/>
          <p:nvPr/>
        </p:nvSpPr>
        <p:spPr>
          <a:xfrm rot="0">
            <a:off x="1028700" y="5784325"/>
            <a:ext cx="4564311" cy="374136"/>
          </a:xfrm>
          <a:prstGeom prst="rect">
            <a:avLst/>
          </a:prstGeom>
        </p:spPr>
        <p:txBody>
          <a:bodyPr anchor="t" rtlCol="false" tIns="0" lIns="0" bIns="0" rIns="0">
            <a:spAutoFit/>
          </a:bodyPr>
          <a:lstStyle/>
          <a:p>
            <a:pPr>
              <a:lnSpc>
                <a:spcPts val="3003"/>
              </a:lnSpc>
              <a:spcBef>
                <a:spcPct val="0"/>
              </a:spcBef>
            </a:pPr>
            <a:r>
              <a:rPr lang="en-US" sz="2145">
                <a:solidFill>
                  <a:srgbClr val="5EDB12"/>
                </a:solidFill>
                <a:latin typeface="Open Sans"/>
              </a:rPr>
              <a:t>more than Sophomores</a:t>
            </a:r>
          </a:p>
        </p:txBody>
      </p:sp>
      <p:sp>
        <p:nvSpPr>
          <p:cNvPr name="TextBox 8" id="8"/>
          <p:cNvSpPr txBox="true"/>
          <p:nvPr/>
        </p:nvSpPr>
        <p:spPr>
          <a:xfrm rot="0">
            <a:off x="1028700" y="6867323"/>
            <a:ext cx="1758331" cy="788408"/>
          </a:xfrm>
          <a:prstGeom prst="rect">
            <a:avLst/>
          </a:prstGeom>
        </p:spPr>
        <p:txBody>
          <a:bodyPr anchor="t" rtlCol="false" tIns="0" lIns="0" bIns="0" rIns="0">
            <a:spAutoFit/>
          </a:bodyPr>
          <a:lstStyle/>
          <a:p>
            <a:pPr>
              <a:lnSpc>
                <a:spcPts val="6419"/>
              </a:lnSpc>
              <a:spcBef>
                <a:spcPct val="0"/>
              </a:spcBef>
            </a:pPr>
            <a:r>
              <a:rPr lang="en-US" sz="4585">
                <a:solidFill>
                  <a:srgbClr val="FFFFFF"/>
                </a:solidFill>
                <a:latin typeface="Open Sans Extra Bold"/>
              </a:rPr>
              <a:t>18%</a:t>
            </a:r>
          </a:p>
        </p:txBody>
      </p:sp>
      <p:sp>
        <p:nvSpPr>
          <p:cNvPr name="TextBox 9" id="9"/>
          <p:cNvSpPr txBox="true"/>
          <p:nvPr/>
        </p:nvSpPr>
        <p:spPr>
          <a:xfrm rot="0">
            <a:off x="1028700" y="7789081"/>
            <a:ext cx="2765722" cy="374136"/>
          </a:xfrm>
          <a:prstGeom prst="rect">
            <a:avLst/>
          </a:prstGeom>
        </p:spPr>
        <p:txBody>
          <a:bodyPr anchor="t" rtlCol="false" tIns="0" lIns="0" bIns="0" rIns="0">
            <a:spAutoFit/>
          </a:bodyPr>
          <a:lstStyle/>
          <a:p>
            <a:pPr>
              <a:lnSpc>
                <a:spcPts val="3003"/>
              </a:lnSpc>
              <a:spcBef>
                <a:spcPct val="0"/>
              </a:spcBef>
            </a:pPr>
            <a:r>
              <a:rPr lang="en-US" sz="2145">
                <a:solidFill>
                  <a:srgbClr val="5EDB12"/>
                </a:solidFill>
                <a:latin typeface="Open Sans"/>
              </a:rPr>
              <a:t>more than Juniors</a:t>
            </a:r>
          </a:p>
        </p:txBody>
      </p:sp>
      <p:sp>
        <p:nvSpPr>
          <p:cNvPr name="TextBox 10" id="10"/>
          <p:cNvSpPr txBox="true"/>
          <p:nvPr/>
        </p:nvSpPr>
        <p:spPr>
          <a:xfrm rot="0">
            <a:off x="5768813" y="4880769"/>
            <a:ext cx="3905931" cy="788408"/>
          </a:xfrm>
          <a:prstGeom prst="rect">
            <a:avLst/>
          </a:prstGeom>
        </p:spPr>
        <p:txBody>
          <a:bodyPr anchor="t" rtlCol="false" tIns="0" lIns="0" bIns="0" rIns="0">
            <a:spAutoFit/>
          </a:bodyPr>
          <a:lstStyle/>
          <a:p>
            <a:pPr>
              <a:lnSpc>
                <a:spcPts val="6419"/>
              </a:lnSpc>
              <a:spcBef>
                <a:spcPct val="0"/>
              </a:spcBef>
            </a:pPr>
            <a:r>
              <a:rPr lang="en-US" sz="4585">
                <a:solidFill>
                  <a:srgbClr val="FFFFFF"/>
                </a:solidFill>
                <a:latin typeface="Open Sans Extra Bold"/>
              </a:rPr>
              <a:t>7.5% </a:t>
            </a:r>
          </a:p>
        </p:txBody>
      </p:sp>
      <p:sp>
        <p:nvSpPr>
          <p:cNvPr name="TextBox 11" id="11"/>
          <p:cNvSpPr txBox="true"/>
          <p:nvPr/>
        </p:nvSpPr>
        <p:spPr>
          <a:xfrm rot="0">
            <a:off x="5963448" y="5789955"/>
            <a:ext cx="2743335" cy="374136"/>
          </a:xfrm>
          <a:prstGeom prst="rect">
            <a:avLst/>
          </a:prstGeom>
        </p:spPr>
        <p:txBody>
          <a:bodyPr anchor="t" rtlCol="false" tIns="0" lIns="0" bIns="0" rIns="0">
            <a:spAutoFit/>
          </a:bodyPr>
          <a:lstStyle/>
          <a:p>
            <a:pPr>
              <a:lnSpc>
                <a:spcPts val="3003"/>
              </a:lnSpc>
              <a:spcBef>
                <a:spcPct val="0"/>
              </a:spcBef>
            </a:pPr>
            <a:r>
              <a:rPr lang="en-US" sz="2145">
                <a:solidFill>
                  <a:srgbClr val="5EDB12"/>
                </a:solidFill>
                <a:latin typeface="Open Sans"/>
              </a:rPr>
              <a:t>more than Seniors</a:t>
            </a:r>
          </a:p>
        </p:txBody>
      </p:sp>
      <p:grpSp>
        <p:nvGrpSpPr>
          <p:cNvPr name="Group 12" id="12"/>
          <p:cNvGrpSpPr/>
          <p:nvPr/>
        </p:nvGrpSpPr>
        <p:grpSpPr>
          <a:xfrm rot="-10800000">
            <a:off x="9558728" y="7797992"/>
            <a:ext cx="621302" cy="621302"/>
            <a:chOff x="0" y="0"/>
            <a:chExt cx="6350000" cy="6350000"/>
          </a:xfrm>
        </p:grpSpPr>
        <p:sp>
          <p:nvSpPr>
            <p:cNvPr name="Freeform 13" id="13"/>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5EDB12">
                <a:alpha val="69804"/>
              </a:srgbClr>
            </a:solidFill>
          </p:spPr>
        </p:sp>
      </p:grpSp>
      <p:grpSp>
        <p:nvGrpSpPr>
          <p:cNvPr name="Group 14" id="14"/>
          <p:cNvGrpSpPr/>
          <p:nvPr/>
        </p:nvGrpSpPr>
        <p:grpSpPr>
          <a:xfrm rot="-10800000">
            <a:off x="9292871" y="1503537"/>
            <a:ext cx="1153016" cy="1153016"/>
            <a:chOff x="0" y="0"/>
            <a:chExt cx="6350000" cy="6350000"/>
          </a:xfrm>
        </p:grpSpPr>
        <p:sp>
          <p:nvSpPr>
            <p:cNvPr name="Freeform 15" id="15"/>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5EDB12">
                <a:alpha val="69804"/>
              </a:srgbClr>
            </a:solidFill>
          </p:spPr>
        </p:sp>
      </p:grpSp>
      <p:sp>
        <p:nvSpPr>
          <p:cNvPr name="TextBox 16" id="16"/>
          <p:cNvSpPr txBox="true"/>
          <p:nvPr/>
        </p:nvSpPr>
        <p:spPr>
          <a:xfrm rot="0">
            <a:off x="1028700" y="4260246"/>
            <a:ext cx="6949810" cy="537845"/>
          </a:xfrm>
          <a:prstGeom prst="rect">
            <a:avLst/>
          </a:prstGeom>
        </p:spPr>
        <p:txBody>
          <a:bodyPr anchor="t" rtlCol="false" tIns="0" lIns="0" bIns="0" rIns="0">
            <a:spAutoFit/>
          </a:bodyPr>
          <a:lstStyle/>
          <a:p>
            <a:pPr>
              <a:lnSpc>
                <a:spcPts val="4480"/>
              </a:lnSpc>
              <a:spcBef>
                <a:spcPct val="0"/>
              </a:spcBef>
            </a:pPr>
            <a:r>
              <a:rPr lang="en-US" sz="3200">
                <a:solidFill>
                  <a:srgbClr val="FFFFFF"/>
                </a:solidFill>
                <a:latin typeface="Open Sans"/>
              </a:rPr>
              <a:t>Freshmen convert:</a:t>
            </a:r>
          </a:p>
        </p:txBody>
      </p:sp>
      <p:sp>
        <p:nvSpPr>
          <p:cNvPr name="TextBox 17" id="17"/>
          <p:cNvSpPr txBox="true"/>
          <p:nvPr/>
        </p:nvSpPr>
        <p:spPr>
          <a:xfrm rot="0">
            <a:off x="5768813" y="6867323"/>
            <a:ext cx="3905931" cy="788408"/>
          </a:xfrm>
          <a:prstGeom prst="rect">
            <a:avLst/>
          </a:prstGeom>
        </p:spPr>
        <p:txBody>
          <a:bodyPr anchor="t" rtlCol="false" tIns="0" lIns="0" bIns="0" rIns="0">
            <a:spAutoFit/>
          </a:bodyPr>
          <a:lstStyle/>
          <a:p>
            <a:pPr>
              <a:lnSpc>
                <a:spcPts val="6419"/>
              </a:lnSpc>
              <a:spcBef>
                <a:spcPct val="0"/>
              </a:spcBef>
            </a:pPr>
            <a:r>
              <a:rPr lang="en-US" sz="4585">
                <a:solidFill>
                  <a:srgbClr val="FFFFFF"/>
                </a:solidFill>
                <a:latin typeface="Open Sans Extra Bold"/>
              </a:rPr>
              <a:t>4%</a:t>
            </a:r>
          </a:p>
        </p:txBody>
      </p:sp>
      <p:sp>
        <p:nvSpPr>
          <p:cNvPr name="TextBox 18" id="18"/>
          <p:cNvSpPr txBox="true"/>
          <p:nvPr/>
        </p:nvSpPr>
        <p:spPr>
          <a:xfrm rot="0">
            <a:off x="5847432" y="7776509"/>
            <a:ext cx="3296568" cy="374136"/>
          </a:xfrm>
          <a:prstGeom prst="rect">
            <a:avLst/>
          </a:prstGeom>
        </p:spPr>
        <p:txBody>
          <a:bodyPr anchor="t" rtlCol="false" tIns="0" lIns="0" bIns="0" rIns="0">
            <a:spAutoFit/>
          </a:bodyPr>
          <a:lstStyle/>
          <a:p>
            <a:pPr>
              <a:lnSpc>
                <a:spcPts val="3003"/>
              </a:lnSpc>
              <a:spcBef>
                <a:spcPct val="0"/>
              </a:spcBef>
            </a:pPr>
            <a:r>
              <a:rPr lang="en-US" sz="2145">
                <a:solidFill>
                  <a:srgbClr val="5EDB12"/>
                </a:solidFill>
                <a:latin typeface="Open Sans"/>
              </a:rPr>
              <a:t>more than Grad Students</a:t>
            </a:r>
          </a:p>
        </p:txBody>
      </p:sp>
      <p:sp>
        <p:nvSpPr>
          <p:cNvPr name="TextBox 19" id="19"/>
          <p:cNvSpPr txBox="true"/>
          <p:nvPr/>
        </p:nvSpPr>
        <p:spPr>
          <a:xfrm rot="0">
            <a:off x="0" y="9748917"/>
            <a:ext cx="4284936" cy="538083"/>
          </a:xfrm>
          <a:prstGeom prst="rect">
            <a:avLst/>
          </a:prstGeom>
        </p:spPr>
        <p:txBody>
          <a:bodyPr anchor="t" rtlCol="false" tIns="0" lIns="0" bIns="0" rIns="0">
            <a:spAutoFit/>
          </a:bodyPr>
          <a:lstStyle/>
          <a:p>
            <a:pPr algn="ctr">
              <a:lnSpc>
                <a:spcPts val="4456"/>
              </a:lnSpc>
            </a:pPr>
            <a:r>
              <a:rPr lang="en-US" sz="3183">
                <a:solidFill>
                  <a:srgbClr val="FFFFFF"/>
                </a:solidFill>
                <a:latin typeface="Canva Sans"/>
              </a:rPr>
              <a:t>Speaker: Dunyasha</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172E08"/>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709076"/>
            <a:ext cx="337343" cy="319624"/>
          </a:xfrm>
          <a:custGeom>
            <a:avLst/>
            <a:gdLst/>
            <a:ahLst/>
            <a:cxnLst/>
            <a:rect r="r" b="b" t="t" l="l"/>
            <a:pathLst>
              <a:path h="319624" w="337343">
                <a:moveTo>
                  <a:pt x="0" y="0"/>
                </a:moveTo>
                <a:lnTo>
                  <a:pt x="337343" y="0"/>
                </a:lnTo>
                <a:lnTo>
                  <a:pt x="337343" y="319624"/>
                </a:lnTo>
                <a:lnTo>
                  <a:pt x="0" y="31962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3" id="3"/>
          <p:cNvGrpSpPr/>
          <p:nvPr/>
        </p:nvGrpSpPr>
        <p:grpSpPr>
          <a:xfrm rot="-10800000">
            <a:off x="9064151" y="1028700"/>
            <a:ext cx="621302" cy="621302"/>
            <a:chOff x="0" y="0"/>
            <a:chExt cx="6350000" cy="6350000"/>
          </a:xfrm>
        </p:grpSpPr>
        <p:sp>
          <p:nvSpPr>
            <p:cNvPr name="Freeform 4" id="4"/>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5EDB12">
                <a:alpha val="69804"/>
              </a:srgbClr>
            </a:solidFill>
          </p:spPr>
        </p:sp>
      </p:grpSp>
      <p:grpSp>
        <p:nvGrpSpPr>
          <p:cNvPr name="Group 5" id="5"/>
          <p:cNvGrpSpPr/>
          <p:nvPr/>
        </p:nvGrpSpPr>
        <p:grpSpPr>
          <a:xfrm rot="-10800000">
            <a:off x="12047210" y="7817951"/>
            <a:ext cx="1153016" cy="1153016"/>
            <a:chOff x="0" y="0"/>
            <a:chExt cx="6350000" cy="6350000"/>
          </a:xfrm>
        </p:grpSpPr>
        <p:sp>
          <p:nvSpPr>
            <p:cNvPr name="Freeform 6" id="6"/>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5EDB12">
                <a:alpha val="69804"/>
              </a:srgbClr>
            </a:solidFill>
          </p:spPr>
        </p:sp>
      </p:grpSp>
      <p:sp>
        <p:nvSpPr>
          <p:cNvPr name="Freeform 7" id="7"/>
          <p:cNvSpPr/>
          <p:nvPr/>
        </p:nvSpPr>
        <p:spPr>
          <a:xfrm flipH="false" flipV="false" rot="0">
            <a:off x="1799553" y="868888"/>
            <a:ext cx="14529197" cy="8732975"/>
          </a:xfrm>
          <a:custGeom>
            <a:avLst/>
            <a:gdLst/>
            <a:ahLst/>
            <a:cxnLst/>
            <a:rect r="r" b="b" t="t" l="l"/>
            <a:pathLst>
              <a:path h="8732975" w="14529197">
                <a:moveTo>
                  <a:pt x="0" y="0"/>
                </a:moveTo>
                <a:lnTo>
                  <a:pt x="14529197" y="0"/>
                </a:lnTo>
                <a:lnTo>
                  <a:pt x="14529197" y="8732975"/>
                </a:lnTo>
                <a:lnTo>
                  <a:pt x="0" y="8732975"/>
                </a:lnTo>
                <a:lnTo>
                  <a:pt x="0" y="0"/>
                </a:lnTo>
                <a:close/>
              </a:path>
            </a:pathLst>
          </a:custGeom>
          <a:blipFill>
            <a:blip r:embed="rId5"/>
            <a:stretch>
              <a:fillRect l="0" t="0" r="0" b="0"/>
            </a:stretch>
          </a:blipFill>
        </p:spPr>
      </p:sp>
      <p:sp>
        <p:nvSpPr>
          <p:cNvPr name="TextBox 8" id="8"/>
          <p:cNvSpPr txBox="true"/>
          <p:nvPr/>
        </p:nvSpPr>
        <p:spPr>
          <a:xfrm rot="0">
            <a:off x="0" y="9748917"/>
            <a:ext cx="4284936" cy="538083"/>
          </a:xfrm>
          <a:prstGeom prst="rect">
            <a:avLst/>
          </a:prstGeom>
        </p:spPr>
        <p:txBody>
          <a:bodyPr anchor="t" rtlCol="false" tIns="0" lIns="0" bIns="0" rIns="0">
            <a:spAutoFit/>
          </a:bodyPr>
          <a:lstStyle/>
          <a:p>
            <a:pPr algn="ctr">
              <a:lnSpc>
                <a:spcPts val="4456"/>
              </a:lnSpc>
            </a:pPr>
            <a:r>
              <a:rPr lang="en-US" sz="3183">
                <a:solidFill>
                  <a:srgbClr val="FFFFFF"/>
                </a:solidFill>
                <a:latin typeface="Canva Sans"/>
              </a:rPr>
              <a:t>Speaker: Dunyasha</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DAF-ASnVX84</dc:identifier>
  <dcterms:modified xsi:type="dcterms:W3CDTF">2011-08-01T06:04:30Z</dcterms:modified>
  <cp:revision>1</cp:revision>
  <dc:title>Green Terp</dc:title>
</cp:coreProperties>
</file>